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7.xml" ContentType="application/vnd.openxmlformats-officedocument.drawingml.chart+xml"/>
  <Override PartName="/ppt/theme/themeOverride1.xml" ContentType="application/vnd.openxmlformats-officedocument.themeOverride+xml"/>
  <Override PartName="/ppt/charts/chart8.xml" ContentType="application/vnd.openxmlformats-officedocument.drawingml.chart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charts/chart9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10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1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charts/chart12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18"/>
  </p:notesMasterIdLst>
  <p:sldIdLst>
    <p:sldId id="307" r:id="rId2"/>
    <p:sldId id="457" r:id="rId3"/>
    <p:sldId id="314" r:id="rId4"/>
    <p:sldId id="1053" r:id="rId5"/>
    <p:sldId id="312" r:id="rId6"/>
    <p:sldId id="308" r:id="rId7"/>
    <p:sldId id="262" r:id="rId8"/>
    <p:sldId id="260" r:id="rId9"/>
    <p:sldId id="309" r:id="rId10"/>
    <p:sldId id="311" r:id="rId11"/>
    <p:sldId id="310" r:id="rId12"/>
    <p:sldId id="304" r:id="rId13"/>
    <p:sldId id="297" r:id="rId14"/>
    <p:sldId id="301" r:id="rId15"/>
    <p:sldId id="303" r:id="rId16"/>
    <p:sldId id="305" r:id="rId1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6">
          <p15:clr>
            <a:srgbClr val="A4A3A4"/>
          </p15:clr>
        </p15:guide>
        <p15:guide id="2" pos="4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1F2F2"/>
    <a:srgbClr val="F8F8F8"/>
    <a:srgbClr val="1D6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86"/>
  </p:normalViewPr>
  <p:slideViewPr>
    <p:cSldViewPr>
      <p:cViewPr varScale="1">
        <p:scale>
          <a:sx n="104" d="100"/>
          <a:sy n="104" d="100"/>
        </p:scale>
        <p:origin x="216" y="864"/>
      </p:cViewPr>
      <p:guideLst>
        <p:guide orient="horz" pos="276"/>
        <p:guide pos="4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1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2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004155730533731E-2"/>
          <c:y val="3.4560553877851966E-2"/>
          <c:w val="0.83859300573539419"/>
          <c:h val="0.601025896112553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Government expenditure on health, mill GEL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Sheet1!$B$2:$H$2</c:f>
              <c:numCache>
                <c:formatCode>#,##0</c:formatCode>
                <c:ptCount val="7"/>
                <c:pt idx="0">
                  <c:v>450</c:v>
                </c:pt>
                <c:pt idx="1">
                  <c:v>548</c:v>
                </c:pt>
                <c:pt idx="2">
                  <c:v>693</c:v>
                </c:pt>
                <c:pt idx="3">
                  <c:v>914</c:v>
                </c:pt>
                <c:pt idx="4" formatCode="General">
                  <c:v>1064</c:v>
                </c:pt>
                <c:pt idx="5" formatCode="General">
                  <c:v>1111</c:v>
                </c:pt>
                <c:pt idx="6" formatCode="General">
                  <c:v>1153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30-8941-9662-0BD153CF54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9"/>
        <c:overlap val="36"/>
        <c:axId val="34794112"/>
        <c:axId val="34804096"/>
      </c:bar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Government expenditure on health as % of GDP</c:v>
                </c:pt>
              </c:strCache>
            </c:strRef>
          </c:tx>
          <c:spPr>
            <a:ln w="41275">
              <a:solidFill>
                <a:srgbClr val="C00000"/>
              </a:solidFill>
            </a:ln>
          </c:spPr>
          <c:marker>
            <c:symbol val="none"/>
          </c:marker>
          <c:dLbls>
            <c:dLbl>
              <c:idx val="6"/>
              <c:layout>
                <c:manualLayout>
                  <c:x val="-6.000620490602869E-2"/>
                  <c:y val="-5.47397903442887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530-8941-9662-0BD153CF5431}"/>
                </c:ext>
              </c:extLst>
            </c:dLbl>
            <c:dLbl>
              <c:idx val="7"/>
              <c:layout>
                <c:manualLayout>
                  <c:x val="-7.3344551689103393E-2"/>
                  <c:y val="-7.65451140730688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530-8941-9662-0BD153CF5431}"/>
                </c:ext>
              </c:extLst>
            </c:dLbl>
            <c:dLbl>
              <c:idx val="8"/>
              <c:layout>
                <c:manualLayout>
                  <c:x val="-5.995266519849797E-2"/>
                  <c:y val="-4.50312828005040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530-8941-9662-0BD153CF5431}"/>
                </c:ext>
              </c:extLst>
            </c:dLbl>
            <c:dLbl>
              <c:idx val="9"/>
              <c:layout>
                <c:manualLayout>
                  <c:x val="-5.7367491259591896E-2"/>
                  <c:y val="-6.42620471779610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530-8941-9662-0BD153CF5431}"/>
                </c:ext>
              </c:extLst>
            </c:dLbl>
            <c:dLbl>
              <c:idx val="10"/>
              <c:layout>
                <c:manualLayout>
                  <c:x val="-5.995266519849797E-2"/>
                  <c:y val="-4.69591543107322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530-8941-9662-0BD153CF5431}"/>
                </c:ext>
              </c:extLst>
            </c:dLbl>
            <c:dLbl>
              <c:idx val="11"/>
              <c:layout>
                <c:manualLayout>
                  <c:x val="-4.7096417481060596E-2"/>
                  <c:y val="-4.33817778665006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530-8941-9662-0BD153CF5431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Sheet1!$B$3:$H$3</c:f>
              <c:numCache>
                <c:formatCode>0.0%</c:formatCode>
                <c:ptCount val="7"/>
                <c:pt idx="0">
                  <c:v>1.7209900867980875E-2</c:v>
                </c:pt>
                <c:pt idx="1">
                  <c:v>2.0409014953656761E-2</c:v>
                </c:pt>
                <c:pt idx="2">
                  <c:v>2.3780707749627678E-2</c:v>
                </c:pt>
                <c:pt idx="3">
                  <c:v>2.9000000000000001E-2</c:v>
                </c:pt>
                <c:pt idx="4" formatCode="0.00%">
                  <c:v>3.1E-2</c:v>
                </c:pt>
                <c:pt idx="5" formatCode="0.00%">
                  <c:v>0.03</c:v>
                </c:pt>
                <c:pt idx="6" formatCode="0.00%">
                  <c:v>2.9000000000000001E-2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A530-8941-9662-0BD153CF54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807168"/>
        <c:axId val="34805632"/>
      </c:lineChart>
      <c:catAx>
        <c:axId val="347941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34804096"/>
        <c:crosses val="autoZero"/>
        <c:auto val="1"/>
        <c:lblAlgn val="ctr"/>
        <c:lblOffset val="100"/>
        <c:noMultiLvlLbl val="0"/>
      </c:catAx>
      <c:valAx>
        <c:axId val="34804096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4794112"/>
        <c:crosses val="autoZero"/>
        <c:crossBetween val="between"/>
      </c:valAx>
      <c:valAx>
        <c:axId val="34805632"/>
        <c:scaling>
          <c:orientation val="minMax"/>
        </c:scaling>
        <c:delete val="0"/>
        <c:axPos val="r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4807168"/>
        <c:crosses val="max"/>
        <c:crossBetween val="between"/>
      </c:valAx>
      <c:catAx>
        <c:axId val="348071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34805632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7.8204216408432822E-2"/>
          <c:y val="0.79363963799214543"/>
          <c:w val="0.85098044196088418"/>
          <c:h val="0.16232819911167423"/>
        </c:manualLayout>
      </c:layout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66524107879605"/>
          <c:y val="2.7196580971718877E-2"/>
          <c:w val="0.78463237476893943"/>
          <c:h val="0.735527056345187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Patients Initiating Treatment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solidFill>
                <a:schemeClr val="accent1"/>
              </a:solidFill>
            </a:ln>
            <a:effectLst/>
          </c:spPr>
          <c:invertIfNegative val="0"/>
          <c:cat>
            <c:numRef>
              <c:f>Sheet1!$A$2:$A$63</c:f>
              <c:numCache>
                <c:formatCode>[$-409]mmm\-yy;@</c:formatCode>
                <c:ptCount val="62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  <c:pt idx="49">
                  <c:v>43586</c:v>
                </c:pt>
                <c:pt idx="50">
                  <c:v>43617</c:v>
                </c:pt>
                <c:pt idx="51">
                  <c:v>43647</c:v>
                </c:pt>
                <c:pt idx="52">
                  <c:v>43678</c:v>
                </c:pt>
                <c:pt idx="53">
                  <c:v>43709</c:v>
                </c:pt>
                <c:pt idx="54">
                  <c:v>43739</c:v>
                </c:pt>
                <c:pt idx="55">
                  <c:v>43770</c:v>
                </c:pt>
                <c:pt idx="56">
                  <c:v>43800</c:v>
                </c:pt>
                <c:pt idx="57">
                  <c:v>43831</c:v>
                </c:pt>
                <c:pt idx="58">
                  <c:v>43862</c:v>
                </c:pt>
                <c:pt idx="59">
                  <c:v>43891</c:v>
                </c:pt>
                <c:pt idx="60">
                  <c:v>43922</c:v>
                </c:pt>
                <c:pt idx="61">
                  <c:v>43952</c:v>
                </c:pt>
              </c:numCache>
            </c:numRef>
          </c:cat>
          <c:val>
            <c:numRef>
              <c:f>Sheet1!$B$2:$B$63</c:f>
              <c:numCache>
                <c:formatCode>General</c:formatCode>
                <c:ptCount val="62"/>
                <c:pt idx="0">
                  <c:v>0</c:v>
                </c:pt>
                <c:pt idx="1">
                  <c:v>298</c:v>
                </c:pt>
                <c:pt idx="2">
                  <c:v>562</c:v>
                </c:pt>
                <c:pt idx="3">
                  <c:v>1000</c:v>
                </c:pt>
                <c:pt idx="4">
                  <c:v>1125</c:v>
                </c:pt>
                <c:pt idx="5">
                  <c:v>287</c:v>
                </c:pt>
                <c:pt idx="6">
                  <c:v>1136</c:v>
                </c:pt>
                <c:pt idx="7">
                  <c:v>638</c:v>
                </c:pt>
                <c:pt idx="8">
                  <c:v>891</c:v>
                </c:pt>
                <c:pt idx="9">
                  <c:v>15</c:v>
                </c:pt>
                <c:pt idx="10">
                  <c:v>629</c:v>
                </c:pt>
                <c:pt idx="11">
                  <c:v>518</c:v>
                </c:pt>
                <c:pt idx="12">
                  <c:v>1346</c:v>
                </c:pt>
                <c:pt idx="13">
                  <c:v>810</c:v>
                </c:pt>
                <c:pt idx="14">
                  <c:v>1164</c:v>
                </c:pt>
                <c:pt idx="15">
                  <c:v>1263</c:v>
                </c:pt>
                <c:pt idx="16">
                  <c:v>3296</c:v>
                </c:pt>
                <c:pt idx="17">
                  <c:v>4593</c:v>
                </c:pt>
                <c:pt idx="18">
                  <c:v>3689</c:v>
                </c:pt>
                <c:pt idx="19">
                  <c:v>2191</c:v>
                </c:pt>
                <c:pt idx="20">
                  <c:v>2139</c:v>
                </c:pt>
                <c:pt idx="21">
                  <c:v>1966</c:v>
                </c:pt>
                <c:pt idx="22">
                  <c:v>1460</c:v>
                </c:pt>
                <c:pt idx="23">
                  <c:v>1382</c:v>
                </c:pt>
                <c:pt idx="24">
                  <c:v>1262</c:v>
                </c:pt>
                <c:pt idx="25">
                  <c:v>1354</c:v>
                </c:pt>
                <c:pt idx="26">
                  <c:v>1162</c:v>
                </c:pt>
                <c:pt idx="27">
                  <c:v>1163</c:v>
                </c:pt>
                <c:pt idx="28">
                  <c:v>1003</c:v>
                </c:pt>
                <c:pt idx="29">
                  <c:v>1041</c:v>
                </c:pt>
                <c:pt idx="30">
                  <c:v>1023</c:v>
                </c:pt>
                <c:pt idx="31">
                  <c:v>1065</c:v>
                </c:pt>
                <c:pt idx="32">
                  <c:v>908</c:v>
                </c:pt>
                <c:pt idx="33">
                  <c:v>342</c:v>
                </c:pt>
                <c:pt idx="34">
                  <c:v>1025</c:v>
                </c:pt>
                <c:pt idx="35">
                  <c:v>1586</c:v>
                </c:pt>
                <c:pt idx="36">
                  <c:v>120</c:v>
                </c:pt>
                <c:pt idx="37">
                  <c:v>960</c:v>
                </c:pt>
                <c:pt idx="38">
                  <c:v>974</c:v>
                </c:pt>
                <c:pt idx="39">
                  <c:v>729</c:v>
                </c:pt>
                <c:pt idx="40">
                  <c:v>781</c:v>
                </c:pt>
                <c:pt idx="41">
                  <c:v>1064</c:v>
                </c:pt>
                <c:pt idx="42">
                  <c:v>1073</c:v>
                </c:pt>
                <c:pt idx="43">
                  <c:v>833</c:v>
                </c:pt>
                <c:pt idx="44">
                  <c:v>715</c:v>
                </c:pt>
                <c:pt idx="45">
                  <c:v>804</c:v>
                </c:pt>
                <c:pt idx="46">
                  <c:v>923</c:v>
                </c:pt>
                <c:pt idx="47">
                  <c:v>1059</c:v>
                </c:pt>
                <c:pt idx="48">
                  <c:v>942</c:v>
                </c:pt>
                <c:pt idx="49">
                  <c:v>1047</c:v>
                </c:pt>
                <c:pt idx="50">
                  <c:v>867</c:v>
                </c:pt>
                <c:pt idx="51">
                  <c:v>1068</c:v>
                </c:pt>
                <c:pt idx="52">
                  <c:v>964</c:v>
                </c:pt>
                <c:pt idx="53">
                  <c:v>1324</c:v>
                </c:pt>
                <c:pt idx="54">
                  <c:v>1346</c:v>
                </c:pt>
                <c:pt idx="55">
                  <c:v>1103</c:v>
                </c:pt>
                <c:pt idx="56">
                  <c:v>509</c:v>
                </c:pt>
                <c:pt idx="57">
                  <c:v>649</c:v>
                </c:pt>
                <c:pt idx="58">
                  <c:v>2240</c:v>
                </c:pt>
                <c:pt idx="59">
                  <c:v>805</c:v>
                </c:pt>
                <c:pt idx="60">
                  <c:v>523</c:v>
                </c:pt>
                <c:pt idx="61">
                  <c:v>690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4861280"/>
        <c:axId val="134863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Cumulative Initiated Treatment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Sheet1!$A$2:$A$63</c:f>
              <c:numCache>
                <c:formatCode>[$-409]mmm\-yy;@</c:formatCode>
                <c:ptCount val="62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  <c:pt idx="49">
                  <c:v>43586</c:v>
                </c:pt>
                <c:pt idx="50">
                  <c:v>43617</c:v>
                </c:pt>
                <c:pt idx="51">
                  <c:v>43647</c:v>
                </c:pt>
                <c:pt idx="52">
                  <c:v>43678</c:v>
                </c:pt>
                <c:pt idx="53">
                  <c:v>43709</c:v>
                </c:pt>
                <c:pt idx="54">
                  <c:v>43739</c:v>
                </c:pt>
                <c:pt idx="55">
                  <c:v>43770</c:v>
                </c:pt>
                <c:pt idx="56">
                  <c:v>43800</c:v>
                </c:pt>
                <c:pt idx="57">
                  <c:v>43831</c:v>
                </c:pt>
                <c:pt idx="58">
                  <c:v>43862</c:v>
                </c:pt>
                <c:pt idx="59">
                  <c:v>43891</c:v>
                </c:pt>
                <c:pt idx="60">
                  <c:v>43922</c:v>
                </c:pt>
                <c:pt idx="61">
                  <c:v>43952</c:v>
                </c:pt>
              </c:numCache>
            </c:numRef>
          </c:cat>
          <c:val>
            <c:numRef>
              <c:f>Sheet1!$C$2:$C$63</c:f>
              <c:numCache>
                <c:formatCode>General</c:formatCode>
                <c:ptCount val="62"/>
                <c:pt idx="0">
                  <c:v>0</c:v>
                </c:pt>
                <c:pt idx="1">
                  <c:v>298</c:v>
                </c:pt>
                <c:pt idx="2">
                  <c:v>860</c:v>
                </c:pt>
                <c:pt idx="3">
                  <c:v>1860</c:v>
                </c:pt>
                <c:pt idx="4">
                  <c:v>2985</c:v>
                </c:pt>
                <c:pt idx="5">
                  <c:v>3272</c:v>
                </c:pt>
                <c:pt idx="6">
                  <c:v>4408</c:v>
                </c:pt>
                <c:pt idx="7">
                  <c:v>5046</c:v>
                </c:pt>
                <c:pt idx="8">
                  <c:v>5937</c:v>
                </c:pt>
                <c:pt idx="9">
                  <c:v>5952</c:v>
                </c:pt>
                <c:pt idx="10">
                  <c:v>6581</c:v>
                </c:pt>
                <c:pt idx="11">
                  <c:v>7099</c:v>
                </c:pt>
                <c:pt idx="12">
                  <c:v>8445</c:v>
                </c:pt>
                <c:pt idx="13">
                  <c:v>9255</c:v>
                </c:pt>
                <c:pt idx="14">
                  <c:v>10419</c:v>
                </c:pt>
                <c:pt idx="15">
                  <c:v>11682</c:v>
                </c:pt>
                <c:pt idx="16">
                  <c:v>14978</c:v>
                </c:pt>
                <c:pt idx="17">
                  <c:v>19571</c:v>
                </c:pt>
                <c:pt idx="18">
                  <c:v>23260</c:v>
                </c:pt>
                <c:pt idx="19">
                  <c:v>25451</c:v>
                </c:pt>
                <c:pt idx="20">
                  <c:v>27590</c:v>
                </c:pt>
                <c:pt idx="21">
                  <c:v>29556</c:v>
                </c:pt>
                <c:pt idx="22">
                  <c:v>31016</c:v>
                </c:pt>
                <c:pt idx="23">
                  <c:v>32398</c:v>
                </c:pt>
                <c:pt idx="24">
                  <c:v>33660</c:v>
                </c:pt>
                <c:pt idx="25">
                  <c:v>35014</c:v>
                </c:pt>
                <c:pt idx="26">
                  <c:v>36176</c:v>
                </c:pt>
                <c:pt idx="27">
                  <c:v>37339</c:v>
                </c:pt>
                <c:pt idx="28">
                  <c:v>38342</c:v>
                </c:pt>
                <c:pt idx="29">
                  <c:v>39383</c:v>
                </c:pt>
                <c:pt idx="30">
                  <c:v>40406</c:v>
                </c:pt>
                <c:pt idx="31">
                  <c:v>41471</c:v>
                </c:pt>
                <c:pt idx="32">
                  <c:v>42379</c:v>
                </c:pt>
                <c:pt idx="33">
                  <c:v>42721</c:v>
                </c:pt>
                <c:pt idx="34">
                  <c:v>43746</c:v>
                </c:pt>
                <c:pt idx="35">
                  <c:v>45332</c:v>
                </c:pt>
                <c:pt idx="36">
                  <c:v>45452</c:v>
                </c:pt>
                <c:pt idx="37">
                  <c:v>46412</c:v>
                </c:pt>
                <c:pt idx="38">
                  <c:v>47386</c:v>
                </c:pt>
                <c:pt idx="39">
                  <c:v>48115</c:v>
                </c:pt>
                <c:pt idx="40">
                  <c:v>48896</c:v>
                </c:pt>
                <c:pt idx="41">
                  <c:v>49960</c:v>
                </c:pt>
                <c:pt idx="42">
                  <c:v>51033</c:v>
                </c:pt>
                <c:pt idx="43">
                  <c:v>51866</c:v>
                </c:pt>
                <c:pt idx="44">
                  <c:v>52581</c:v>
                </c:pt>
                <c:pt idx="45">
                  <c:v>53385</c:v>
                </c:pt>
                <c:pt idx="46">
                  <c:v>54308</c:v>
                </c:pt>
                <c:pt idx="47">
                  <c:v>55367</c:v>
                </c:pt>
                <c:pt idx="48">
                  <c:v>56309</c:v>
                </c:pt>
                <c:pt idx="49">
                  <c:v>57356</c:v>
                </c:pt>
                <c:pt idx="50">
                  <c:v>58223</c:v>
                </c:pt>
                <c:pt idx="51">
                  <c:v>59291</c:v>
                </c:pt>
                <c:pt idx="52">
                  <c:v>60255</c:v>
                </c:pt>
                <c:pt idx="53">
                  <c:v>61579</c:v>
                </c:pt>
                <c:pt idx="54">
                  <c:v>62925</c:v>
                </c:pt>
                <c:pt idx="55">
                  <c:v>64028</c:v>
                </c:pt>
                <c:pt idx="56">
                  <c:v>64537</c:v>
                </c:pt>
                <c:pt idx="57">
                  <c:v>65186</c:v>
                </c:pt>
                <c:pt idx="58">
                  <c:v>67426</c:v>
                </c:pt>
                <c:pt idx="59">
                  <c:v>68231</c:v>
                </c:pt>
                <c:pt idx="60">
                  <c:v>68754</c:v>
                </c:pt>
                <c:pt idx="61">
                  <c:v>69444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3122552"/>
        <c:axId val="193123208"/>
      </c:lineChart>
      <c:dateAx>
        <c:axId val="1348612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Month of Treatment Initiation</a:t>
                </a:r>
              </a:p>
            </c:rich>
          </c:tx>
          <c:layout>
            <c:manualLayout>
              <c:xMode val="edge"/>
              <c:yMode val="edge"/>
              <c:x val="0.40591431284714258"/>
              <c:y val="0.8891547705066058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3248"/>
        <c:crosses val="autoZero"/>
        <c:auto val="1"/>
        <c:lblOffset val="100"/>
        <c:baseTimeUnit val="months"/>
        <c:majorUnit val="3"/>
        <c:majorTimeUnit val="months"/>
      </c:dateAx>
      <c:valAx>
        <c:axId val="134863248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Patients Initiating Treatment per Month</a:t>
                </a:r>
              </a:p>
            </c:rich>
          </c:tx>
          <c:layout>
            <c:manualLayout>
              <c:xMode val="edge"/>
              <c:yMode val="edge"/>
              <c:x val="1.9279784813907196E-2"/>
              <c:y val="6.9626714423567507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1280"/>
        <c:crosses val="autoZero"/>
        <c:crossBetween val="midCat"/>
      </c:valAx>
      <c:valAx>
        <c:axId val="19312320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Cumulative Patients Initiated Treatment</a:t>
                </a:r>
              </a:p>
            </c:rich>
          </c:tx>
          <c:layout>
            <c:manualLayout>
              <c:xMode val="edge"/>
              <c:yMode val="edge"/>
              <c:x val="0.96665846903655517"/>
              <c:y val="6.9735473498960338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122552"/>
        <c:crosses val="max"/>
        <c:crossBetween val="between"/>
      </c:valAx>
      <c:dateAx>
        <c:axId val="193122552"/>
        <c:scaling>
          <c:orientation val="minMax"/>
        </c:scaling>
        <c:delete val="1"/>
        <c:axPos val="b"/>
        <c:numFmt formatCode="[$-409]mmm\-yy;@" sourceLinked="1"/>
        <c:majorTickMark val="out"/>
        <c:minorTickMark val="none"/>
        <c:tickLblPos val="nextTo"/>
        <c:crossAx val="193123208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770557399495535"/>
          <c:y val="0.94366488038826313"/>
          <c:w val="0.6245887796569638"/>
          <c:h val="5.63351196117368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604991779016112E-2"/>
          <c:y val="3.6250386636192469E-2"/>
          <c:w val="0.80288439777916376"/>
          <c:h val="0.70775078417085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Positive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Sheet1!$A$2:$A$66</c:f>
              <c:numCache>
                <c:formatCode>mmm\-yy</c:formatCode>
                <c:ptCount val="65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</c:numCache>
            </c:numRef>
          </c:cat>
          <c:val>
            <c:numRef>
              <c:f>Sheet1!$B$2:$B$66</c:f>
              <c:numCache>
                <c:formatCode>General</c:formatCode>
                <c:ptCount val="65"/>
                <c:pt idx="0">
                  <c:v>142</c:v>
                </c:pt>
                <c:pt idx="1">
                  <c:v>226</c:v>
                </c:pt>
                <c:pt idx="2">
                  <c:v>222</c:v>
                </c:pt>
                <c:pt idx="3">
                  <c:v>476</c:v>
                </c:pt>
                <c:pt idx="4">
                  <c:v>2376</c:v>
                </c:pt>
                <c:pt idx="5">
                  <c:v>2157</c:v>
                </c:pt>
                <c:pt idx="6">
                  <c:v>2026</c:v>
                </c:pt>
                <c:pt idx="7">
                  <c:v>1955</c:v>
                </c:pt>
                <c:pt idx="8">
                  <c:v>1996</c:v>
                </c:pt>
                <c:pt idx="9">
                  <c:v>1749</c:v>
                </c:pt>
                <c:pt idx="10">
                  <c:v>1970</c:v>
                </c:pt>
                <c:pt idx="11">
                  <c:v>2027</c:v>
                </c:pt>
                <c:pt idx="12">
                  <c:v>1625</c:v>
                </c:pt>
                <c:pt idx="13">
                  <c:v>2148</c:v>
                </c:pt>
                <c:pt idx="14">
                  <c:v>2163</c:v>
                </c:pt>
                <c:pt idx="15">
                  <c:v>1476</c:v>
                </c:pt>
                <c:pt idx="16">
                  <c:v>1503</c:v>
                </c:pt>
                <c:pt idx="17">
                  <c:v>2417</c:v>
                </c:pt>
                <c:pt idx="18">
                  <c:v>2083</c:v>
                </c:pt>
                <c:pt idx="19">
                  <c:v>1983</c:v>
                </c:pt>
                <c:pt idx="20">
                  <c:v>2017</c:v>
                </c:pt>
                <c:pt idx="21">
                  <c:v>1827</c:v>
                </c:pt>
                <c:pt idx="22">
                  <c:v>3054</c:v>
                </c:pt>
                <c:pt idx="23">
                  <c:v>2752</c:v>
                </c:pt>
                <c:pt idx="24">
                  <c:v>2717</c:v>
                </c:pt>
                <c:pt idx="25">
                  <c:v>3089</c:v>
                </c:pt>
                <c:pt idx="26">
                  <c:v>3083</c:v>
                </c:pt>
                <c:pt idx="27">
                  <c:v>2724</c:v>
                </c:pt>
                <c:pt idx="28">
                  <c:v>2281</c:v>
                </c:pt>
                <c:pt idx="29">
                  <c:v>2736</c:v>
                </c:pt>
                <c:pt idx="30">
                  <c:v>3019</c:v>
                </c:pt>
                <c:pt idx="31">
                  <c:v>2757</c:v>
                </c:pt>
                <c:pt idx="32">
                  <c:v>2622</c:v>
                </c:pt>
                <c:pt idx="33">
                  <c:v>2870</c:v>
                </c:pt>
                <c:pt idx="34">
                  <c:v>2572</c:v>
                </c:pt>
                <c:pt idx="35">
                  <c:v>2458</c:v>
                </c:pt>
                <c:pt idx="36">
                  <c:v>2007</c:v>
                </c:pt>
                <c:pt idx="37">
                  <c:v>2087</c:v>
                </c:pt>
                <c:pt idx="38">
                  <c:v>1879</c:v>
                </c:pt>
                <c:pt idx="39">
                  <c:v>2260</c:v>
                </c:pt>
                <c:pt idx="40">
                  <c:v>2575</c:v>
                </c:pt>
                <c:pt idx="41">
                  <c:v>2430</c:v>
                </c:pt>
                <c:pt idx="42">
                  <c:v>2221</c:v>
                </c:pt>
                <c:pt idx="43">
                  <c:v>2017</c:v>
                </c:pt>
                <c:pt idx="44">
                  <c:v>1915</c:v>
                </c:pt>
                <c:pt idx="45">
                  <c:v>1951</c:v>
                </c:pt>
                <c:pt idx="46">
                  <c:v>1868</c:v>
                </c:pt>
                <c:pt idx="47">
                  <c:v>1735</c:v>
                </c:pt>
                <c:pt idx="48">
                  <c:v>1695</c:v>
                </c:pt>
                <c:pt idx="49">
                  <c:v>1774</c:v>
                </c:pt>
                <c:pt idx="50">
                  <c:v>1918</c:v>
                </c:pt>
                <c:pt idx="51">
                  <c:v>1610</c:v>
                </c:pt>
                <c:pt idx="52">
                  <c:v>1910</c:v>
                </c:pt>
                <c:pt idx="53">
                  <c:v>1595</c:v>
                </c:pt>
                <c:pt idx="54">
                  <c:v>1811</c:v>
                </c:pt>
                <c:pt idx="55">
                  <c:v>1967</c:v>
                </c:pt>
                <c:pt idx="56">
                  <c:v>1881</c:v>
                </c:pt>
                <c:pt idx="57">
                  <c:v>2078</c:v>
                </c:pt>
                <c:pt idx="58">
                  <c:v>1680</c:v>
                </c:pt>
                <c:pt idx="59">
                  <c:v>1489</c:v>
                </c:pt>
                <c:pt idx="60">
                  <c:v>1386</c:v>
                </c:pt>
                <c:pt idx="61">
                  <c:v>1385</c:v>
                </c:pt>
                <c:pt idx="62">
                  <c:v>1023</c:v>
                </c:pt>
                <c:pt idx="63">
                  <c:v>523</c:v>
                </c:pt>
                <c:pt idx="64">
                  <c:v>776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A0-49DB-80B7-4773B0CA68C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Negative</c:v>
                </c:pt>
              </c:strCache>
            </c:strRef>
          </c:tx>
          <c:spPr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92D050"/>
              </a:solidFill>
            </a:ln>
            <a:effectLst/>
          </c:spPr>
          <c:invertIfNegative val="0"/>
          <c:cat>
            <c:numRef>
              <c:f>Sheet1!$A$2:$A$66</c:f>
              <c:numCache>
                <c:formatCode>mmm\-yy</c:formatCode>
                <c:ptCount val="65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</c:numCache>
            </c:numRef>
          </c:cat>
          <c:val>
            <c:numRef>
              <c:f>Sheet1!$C$2:$C$66</c:f>
              <c:numCache>
                <c:formatCode>General</c:formatCode>
                <c:ptCount val="65"/>
                <c:pt idx="0">
                  <c:v>991</c:v>
                </c:pt>
                <c:pt idx="1">
                  <c:v>1792</c:v>
                </c:pt>
                <c:pt idx="2">
                  <c:v>2033</c:v>
                </c:pt>
                <c:pt idx="3">
                  <c:v>1538</c:v>
                </c:pt>
                <c:pt idx="4">
                  <c:v>1486</c:v>
                </c:pt>
                <c:pt idx="5">
                  <c:v>1819</c:v>
                </c:pt>
                <c:pt idx="6">
                  <c:v>1810</c:v>
                </c:pt>
                <c:pt idx="7">
                  <c:v>1915</c:v>
                </c:pt>
                <c:pt idx="8">
                  <c:v>2326</c:v>
                </c:pt>
                <c:pt idx="9">
                  <c:v>2269</c:v>
                </c:pt>
                <c:pt idx="10">
                  <c:v>3166</c:v>
                </c:pt>
                <c:pt idx="11">
                  <c:v>2851</c:v>
                </c:pt>
                <c:pt idx="12">
                  <c:v>3025</c:v>
                </c:pt>
                <c:pt idx="13">
                  <c:v>4230</c:v>
                </c:pt>
                <c:pt idx="14">
                  <c:v>3953</c:v>
                </c:pt>
                <c:pt idx="15">
                  <c:v>2937</c:v>
                </c:pt>
                <c:pt idx="16">
                  <c:v>3002</c:v>
                </c:pt>
                <c:pt idx="17">
                  <c:v>3446</c:v>
                </c:pt>
                <c:pt idx="18">
                  <c:v>3193</c:v>
                </c:pt>
                <c:pt idx="19">
                  <c:v>3409</c:v>
                </c:pt>
                <c:pt idx="20">
                  <c:v>4219</c:v>
                </c:pt>
                <c:pt idx="21">
                  <c:v>5724</c:v>
                </c:pt>
                <c:pt idx="22">
                  <c:v>15150</c:v>
                </c:pt>
                <c:pt idx="23">
                  <c:v>18670</c:v>
                </c:pt>
                <c:pt idx="24">
                  <c:v>17853</c:v>
                </c:pt>
                <c:pt idx="25">
                  <c:v>19316</c:v>
                </c:pt>
                <c:pt idx="26">
                  <c:v>20094</c:v>
                </c:pt>
                <c:pt idx="27">
                  <c:v>19626</c:v>
                </c:pt>
                <c:pt idx="28">
                  <c:v>17852</c:v>
                </c:pt>
                <c:pt idx="29">
                  <c:v>22570</c:v>
                </c:pt>
                <c:pt idx="30">
                  <c:v>25596</c:v>
                </c:pt>
                <c:pt idx="31">
                  <c:v>26027</c:v>
                </c:pt>
                <c:pt idx="32">
                  <c:v>28922</c:v>
                </c:pt>
                <c:pt idx="33">
                  <c:v>32907</c:v>
                </c:pt>
                <c:pt idx="34">
                  <c:v>29583</c:v>
                </c:pt>
                <c:pt idx="35">
                  <c:v>27362</c:v>
                </c:pt>
                <c:pt idx="36">
                  <c:v>22136</c:v>
                </c:pt>
                <c:pt idx="37">
                  <c:v>23756</c:v>
                </c:pt>
                <c:pt idx="38">
                  <c:v>22092</c:v>
                </c:pt>
                <c:pt idx="39">
                  <c:v>31729</c:v>
                </c:pt>
                <c:pt idx="40">
                  <c:v>38397</c:v>
                </c:pt>
                <c:pt idx="41">
                  <c:v>36323</c:v>
                </c:pt>
                <c:pt idx="42">
                  <c:v>39369</c:v>
                </c:pt>
                <c:pt idx="43">
                  <c:v>38222</c:v>
                </c:pt>
                <c:pt idx="44">
                  <c:v>35356</c:v>
                </c:pt>
                <c:pt idx="45">
                  <c:v>39726</c:v>
                </c:pt>
                <c:pt idx="46">
                  <c:v>36196</c:v>
                </c:pt>
                <c:pt idx="47">
                  <c:v>40345</c:v>
                </c:pt>
                <c:pt idx="48">
                  <c:v>40595</c:v>
                </c:pt>
                <c:pt idx="49">
                  <c:v>45115</c:v>
                </c:pt>
                <c:pt idx="50">
                  <c:v>48451</c:v>
                </c:pt>
                <c:pt idx="51">
                  <c:v>49121</c:v>
                </c:pt>
                <c:pt idx="52">
                  <c:v>65739</c:v>
                </c:pt>
                <c:pt idx="53">
                  <c:v>54513</c:v>
                </c:pt>
                <c:pt idx="54">
                  <c:v>71488</c:v>
                </c:pt>
                <c:pt idx="55">
                  <c:v>84168</c:v>
                </c:pt>
                <c:pt idx="56">
                  <c:v>90734</c:v>
                </c:pt>
                <c:pt idx="57">
                  <c:v>106430</c:v>
                </c:pt>
                <c:pt idx="58">
                  <c:v>98313</c:v>
                </c:pt>
                <c:pt idx="59">
                  <c:v>86611</c:v>
                </c:pt>
                <c:pt idx="60">
                  <c:v>69856</c:v>
                </c:pt>
                <c:pt idx="61">
                  <c:v>76784</c:v>
                </c:pt>
                <c:pt idx="62">
                  <c:v>62211</c:v>
                </c:pt>
                <c:pt idx="63">
                  <c:v>33767</c:v>
                </c:pt>
                <c:pt idx="64">
                  <c:v>49126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96841848"/>
        <c:axId val="196841520"/>
      </c:barChart>
      <c:lineChart>
        <c:grouping val="standard"/>
        <c:varyColors val="0"/>
        <c:ser>
          <c:idx val="2"/>
          <c:order val="2"/>
          <c:tx>
            <c:strRef>
              <c:f>Sheet1!$E$1</c:f>
              <c:strCache>
                <c:ptCount val="1"/>
                <c:pt idx="0">
                  <c:v>Cumulative Persons Screened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Sheet1!$A$2:$A$66</c:f>
              <c:numCache>
                <c:formatCode>mmm\-yy</c:formatCode>
                <c:ptCount val="65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</c:numCache>
            </c:numRef>
          </c:cat>
          <c:val>
            <c:numRef>
              <c:f>Sheet1!$E$2:$E$66</c:f>
              <c:numCache>
                <c:formatCode>General</c:formatCode>
                <c:ptCount val="65"/>
                <c:pt idx="0">
                  <c:v>1133</c:v>
                </c:pt>
                <c:pt idx="1">
                  <c:v>3151</c:v>
                </c:pt>
                <c:pt idx="2">
                  <c:v>5406</c:v>
                </c:pt>
                <c:pt idx="3">
                  <c:v>7420</c:v>
                </c:pt>
                <c:pt idx="4">
                  <c:v>11282</c:v>
                </c:pt>
                <c:pt idx="5">
                  <c:v>15258</c:v>
                </c:pt>
                <c:pt idx="6">
                  <c:v>19094</c:v>
                </c:pt>
                <c:pt idx="7">
                  <c:v>22964</c:v>
                </c:pt>
                <c:pt idx="8">
                  <c:v>27286</c:v>
                </c:pt>
                <c:pt idx="9">
                  <c:v>31304</c:v>
                </c:pt>
                <c:pt idx="10">
                  <c:v>36440</c:v>
                </c:pt>
                <c:pt idx="11">
                  <c:v>41318</c:v>
                </c:pt>
                <c:pt idx="12">
                  <c:v>45968</c:v>
                </c:pt>
                <c:pt idx="13">
                  <c:v>52346</c:v>
                </c:pt>
                <c:pt idx="14">
                  <c:v>58462</c:v>
                </c:pt>
                <c:pt idx="15">
                  <c:v>62875</c:v>
                </c:pt>
                <c:pt idx="16">
                  <c:v>67380</c:v>
                </c:pt>
                <c:pt idx="17">
                  <c:v>73243</c:v>
                </c:pt>
                <c:pt idx="18">
                  <c:v>78519</c:v>
                </c:pt>
                <c:pt idx="19">
                  <c:v>83911</c:v>
                </c:pt>
                <c:pt idx="20">
                  <c:v>90147</c:v>
                </c:pt>
                <c:pt idx="21">
                  <c:v>97698</c:v>
                </c:pt>
                <c:pt idx="22">
                  <c:v>115902</c:v>
                </c:pt>
                <c:pt idx="23">
                  <c:v>137324</c:v>
                </c:pt>
                <c:pt idx="24">
                  <c:v>157894</c:v>
                </c:pt>
                <c:pt idx="25">
                  <c:v>180299</c:v>
                </c:pt>
                <c:pt idx="26">
                  <c:v>203476</c:v>
                </c:pt>
                <c:pt idx="27">
                  <c:v>225828</c:v>
                </c:pt>
                <c:pt idx="28">
                  <c:v>245961</c:v>
                </c:pt>
                <c:pt idx="29">
                  <c:v>271267</c:v>
                </c:pt>
                <c:pt idx="30">
                  <c:v>299882</c:v>
                </c:pt>
                <c:pt idx="31">
                  <c:v>328666</c:v>
                </c:pt>
                <c:pt idx="32">
                  <c:v>360213</c:v>
                </c:pt>
                <c:pt idx="33">
                  <c:v>395995</c:v>
                </c:pt>
                <c:pt idx="34">
                  <c:v>428152</c:v>
                </c:pt>
                <c:pt idx="35">
                  <c:v>457976</c:v>
                </c:pt>
                <c:pt idx="36">
                  <c:v>482119</c:v>
                </c:pt>
                <c:pt idx="37">
                  <c:v>507962</c:v>
                </c:pt>
                <c:pt idx="38">
                  <c:v>531933</c:v>
                </c:pt>
                <c:pt idx="39">
                  <c:v>565922</c:v>
                </c:pt>
                <c:pt idx="40">
                  <c:v>606894</c:v>
                </c:pt>
                <c:pt idx="41">
                  <c:v>645647</c:v>
                </c:pt>
                <c:pt idx="42">
                  <c:v>687237</c:v>
                </c:pt>
                <c:pt idx="43">
                  <c:v>727476</c:v>
                </c:pt>
                <c:pt idx="44">
                  <c:v>764747</c:v>
                </c:pt>
                <c:pt idx="45">
                  <c:v>806424</c:v>
                </c:pt>
                <c:pt idx="46">
                  <c:v>844488</c:v>
                </c:pt>
                <c:pt idx="47">
                  <c:v>886568</c:v>
                </c:pt>
                <c:pt idx="48">
                  <c:v>928858</c:v>
                </c:pt>
                <c:pt idx="49">
                  <c:v>975747</c:v>
                </c:pt>
                <c:pt idx="50">
                  <c:v>1026116</c:v>
                </c:pt>
                <c:pt idx="51">
                  <c:v>1076847</c:v>
                </c:pt>
                <c:pt idx="52">
                  <c:v>1144496</c:v>
                </c:pt>
                <c:pt idx="53">
                  <c:v>1200604</c:v>
                </c:pt>
                <c:pt idx="54">
                  <c:v>1273903</c:v>
                </c:pt>
                <c:pt idx="55">
                  <c:v>1360038</c:v>
                </c:pt>
                <c:pt idx="56">
                  <c:v>1452653</c:v>
                </c:pt>
                <c:pt idx="57">
                  <c:v>1561161</c:v>
                </c:pt>
                <c:pt idx="58">
                  <c:v>1661154</c:v>
                </c:pt>
                <c:pt idx="59">
                  <c:v>1749254</c:v>
                </c:pt>
                <c:pt idx="60">
                  <c:v>1820496</c:v>
                </c:pt>
                <c:pt idx="61">
                  <c:v>1898665</c:v>
                </c:pt>
                <c:pt idx="62">
                  <c:v>1961899</c:v>
                </c:pt>
                <c:pt idx="63">
                  <c:v>1996189</c:v>
                </c:pt>
                <c:pt idx="64">
                  <c:v>2046091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9672792"/>
        <c:axId val="419672464"/>
      </c:lineChart>
      <c:dateAx>
        <c:axId val="1968418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Month of Most Recent Screening</a:t>
                </a:r>
              </a:p>
            </c:rich>
          </c:tx>
          <c:layout>
            <c:manualLayout>
              <c:xMode val="edge"/>
              <c:yMode val="edge"/>
              <c:x val="0.38020926438249275"/>
              <c:y val="0.850848324128206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520"/>
        <c:crosses val="autoZero"/>
        <c:auto val="1"/>
        <c:lblOffset val="100"/>
        <c:baseTimeUnit val="months"/>
        <c:majorUnit val="3"/>
        <c:majorTimeUnit val="months"/>
      </c:dateAx>
      <c:valAx>
        <c:axId val="196841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Persons Screened per Month</a:t>
                </a:r>
              </a:p>
            </c:rich>
          </c:tx>
          <c:layout>
            <c:manualLayout>
              <c:xMode val="edge"/>
              <c:yMode val="edge"/>
              <c:x val="0"/>
              <c:y val="0.1461458219110882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848"/>
        <c:crosses val="autoZero"/>
        <c:crossBetween val="midCat"/>
      </c:valAx>
      <c:valAx>
        <c:axId val="419672464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Cumulative Persons Screened</a:t>
                </a:r>
              </a:p>
            </c:rich>
          </c:tx>
          <c:layout>
            <c:manualLayout>
              <c:xMode val="edge"/>
              <c:yMode val="edge"/>
              <c:x val="0.97179163415383896"/>
              <c:y val="0.1575675860251356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672792"/>
        <c:crosses val="max"/>
        <c:crossBetween val="between"/>
      </c:valAx>
      <c:dateAx>
        <c:axId val="41967279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19672464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604991779016112E-2"/>
          <c:y val="3.6250386636192469E-2"/>
          <c:w val="0.80288439777916376"/>
          <c:h val="0.70775078417085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Positive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Sheet1!$A$2:$A$66</c:f>
              <c:numCache>
                <c:formatCode>mmm\-yy</c:formatCode>
                <c:ptCount val="65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</c:numCache>
            </c:numRef>
          </c:cat>
          <c:val>
            <c:numRef>
              <c:f>Sheet1!$B$2:$B$66</c:f>
              <c:numCache>
                <c:formatCode>General</c:formatCode>
                <c:ptCount val="65"/>
                <c:pt idx="0">
                  <c:v>172</c:v>
                </c:pt>
                <c:pt idx="1">
                  <c:v>297</c:v>
                </c:pt>
                <c:pt idx="2">
                  <c:v>337</c:v>
                </c:pt>
                <c:pt idx="3">
                  <c:v>771</c:v>
                </c:pt>
                <c:pt idx="4">
                  <c:v>2225</c:v>
                </c:pt>
                <c:pt idx="5">
                  <c:v>2184</c:v>
                </c:pt>
                <c:pt idx="6">
                  <c:v>1905</c:v>
                </c:pt>
                <c:pt idx="7">
                  <c:v>1990</c:v>
                </c:pt>
                <c:pt idx="8">
                  <c:v>1843</c:v>
                </c:pt>
                <c:pt idx="9">
                  <c:v>1500</c:v>
                </c:pt>
                <c:pt idx="10">
                  <c:v>1882</c:v>
                </c:pt>
                <c:pt idx="11">
                  <c:v>1905</c:v>
                </c:pt>
                <c:pt idx="12">
                  <c:v>1684</c:v>
                </c:pt>
                <c:pt idx="13">
                  <c:v>2157</c:v>
                </c:pt>
                <c:pt idx="14">
                  <c:v>2121</c:v>
                </c:pt>
                <c:pt idx="15">
                  <c:v>1453</c:v>
                </c:pt>
                <c:pt idx="16">
                  <c:v>1426</c:v>
                </c:pt>
                <c:pt idx="17">
                  <c:v>2091</c:v>
                </c:pt>
                <c:pt idx="18">
                  <c:v>1865</c:v>
                </c:pt>
                <c:pt idx="19">
                  <c:v>1935</c:v>
                </c:pt>
                <c:pt idx="20">
                  <c:v>1959</c:v>
                </c:pt>
                <c:pt idx="21">
                  <c:v>1777</c:v>
                </c:pt>
                <c:pt idx="22">
                  <c:v>2927</c:v>
                </c:pt>
                <c:pt idx="23">
                  <c:v>2776</c:v>
                </c:pt>
                <c:pt idx="24">
                  <c:v>2579</c:v>
                </c:pt>
                <c:pt idx="25">
                  <c:v>2851</c:v>
                </c:pt>
                <c:pt idx="26">
                  <c:v>2633</c:v>
                </c:pt>
                <c:pt idx="27">
                  <c:v>2250</c:v>
                </c:pt>
                <c:pt idx="28">
                  <c:v>1590</c:v>
                </c:pt>
                <c:pt idx="29">
                  <c:v>2211</c:v>
                </c:pt>
                <c:pt idx="30">
                  <c:v>2545</c:v>
                </c:pt>
                <c:pt idx="31">
                  <c:v>2378</c:v>
                </c:pt>
                <c:pt idx="32">
                  <c:v>2028</c:v>
                </c:pt>
                <c:pt idx="33">
                  <c:v>2129</c:v>
                </c:pt>
                <c:pt idx="34">
                  <c:v>1689</c:v>
                </c:pt>
                <c:pt idx="35">
                  <c:v>1570</c:v>
                </c:pt>
                <c:pt idx="36">
                  <c:v>1279</c:v>
                </c:pt>
                <c:pt idx="37">
                  <c:v>1308</c:v>
                </c:pt>
                <c:pt idx="38">
                  <c:v>1548</c:v>
                </c:pt>
                <c:pt idx="39">
                  <c:v>1905</c:v>
                </c:pt>
                <c:pt idx="40">
                  <c:v>2153</c:v>
                </c:pt>
                <c:pt idx="41">
                  <c:v>2071</c:v>
                </c:pt>
                <c:pt idx="42">
                  <c:v>1876</c:v>
                </c:pt>
                <c:pt idx="43">
                  <c:v>1687</c:v>
                </c:pt>
                <c:pt idx="44">
                  <c:v>1576</c:v>
                </c:pt>
                <c:pt idx="45">
                  <c:v>1574</c:v>
                </c:pt>
                <c:pt idx="46">
                  <c:v>1540</c:v>
                </c:pt>
                <c:pt idx="47">
                  <c:v>1452</c:v>
                </c:pt>
                <c:pt idx="48">
                  <c:v>1352</c:v>
                </c:pt>
                <c:pt idx="49">
                  <c:v>1418</c:v>
                </c:pt>
                <c:pt idx="50">
                  <c:v>1514</c:v>
                </c:pt>
                <c:pt idx="51">
                  <c:v>1264</c:v>
                </c:pt>
                <c:pt idx="52">
                  <c:v>1507</c:v>
                </c:pt>
                <c:pt idx="53">
                  <c:v>1219</c:v>
                </c:pt>
                <c:pt idx="54">
                  <c:v>1415</c:v>
                </c:pt>
                <c:pt idx="55">
                  <c:v>1505</c:v>
                </c:pt>
                <c:pt idx="56">
                  <c:v>1442</c:v>
                </c:pt>
                <c:pt idx="57">
                  <c:v>1574</c:v>
                </c:pt>
                <c:pt idx="58">
                  <c:v>1252</c:v>
                </c:pt>
                <c:pt idx="59">
                  <c:v>1080</c:v>
                </c:pt>
                <c:pt idx="60">
                  <c:v>1014</c:v>
                </c:pt>
                <c:pt idx="61">
                  <c:v>983</c:v>
                </c:pt>
                <c:pt idx="62">
                  <c:v>700</c:v>
                </c:pt>
                <c:pt idx="63">
                  <c:v>324</c:v>
                </c:pt>
                <c:pt idx="64">
                  <c:v>519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A0-49DB-80B7-4773B0CA68C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Negative</c:v>
                </c:pt>
              </c:strCache>
            </c:strRef>
          </c:tx>
          <c:spPr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92D050"/>
              </a:solidFill>
            </a:ln>
            <a:effectLst/>
          </c:spPr>
          <c:invertIfNegative val="0"/>
          <c:cat>
            <c:numRef>
              <c:f>Sheet1!$A$2:$A$66</c:f>
              <c:numCache>
                <c:formatCode>mmm\-yy</c:formatCode>
                <c:ptCount val="65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</c:numCache>
            </c:numRef>
          </c:cat>
          <c:val>
            <c:numRef>
              <c:f>Sheet1!$C$2:$C$66</c:f>
              <c:numCache>
                <c:formatCode>General</c:formatCode>
                <c:ptCount val="65"/>
                <c:pt idx="0">
                  <c:v>2267</c:v>
                </c:pt>
                <c:pt idx="1">
                  <c:v>4366</c:v>
                </c:pt>
                <c:pt idx="2">
                  <c:v>5103</c:v>
                </c:pt>
                <c:pt idx="3">
                  <c:v>3306</c:v>
                </c:pt>
                <c:pt idx="4">
                  <c:v>3795</c:v>
                </c:pt>
                <c:pt idx="5">
                  <c:v>3780</c:v>
                </c:pt>
                <c:pt idx="6">
                  <c:v>3674</c:v>
                </c:pt>
                <c:pt idx="7">
                  <c:v>4107</c:v>
                </c:pt>
                <c:pt idx="8">
                  <c:v>4805</c:v>
                </c:pt>
                <c:pt idx="9">
                  <c:v>4764</c:v>
                </c:pt>
                <c:pt idx="10">
                  <c:v>7461</c:v>
                </c:pt>
                <c:pt idx="11">
                  <c:v>6717</c:v>
                </c:pt>
                <c:pt idx="12">
                  <c:v>6809</c:v>
                </c:pt>
                <c:pt idx="13">
                  <c:v>9677</c:v>
                </c:pt>
                <c:pt idx="14">
                  <c:v>8787</c:v>
                </c:pt>
                <c:pt idx="15">
                  <c:v>6688</c:v>
                </c:pt>
                <c:pt idx="16">
                  <c:v>7334</c:v>
                </c:pt>
                <c:pt idx="17">
                  <c:v>8226</c:v>
                </c:pt>
                <c:pt idx="18">
                  <c:v>8222</c:v>
                </c:pt>
                <c:pt idx="19">
                  <c:v>9045</c:v>
                </c:pt>
                <c:pt idx="20">
                  <c:v>9722</c:v>
                </c:pt>
                <c:pt idx="21">
                  <c:v>13662</c:v>
                </c:pt>
                <c:pt idx="22">
                  <c:v>34211</c:v>
                </c:pt>
                <c:pt idx="23">
                  <c:v>39991</c:v>
                </c:pt>
                <c:pt idx="24">
                  <c:v>38152</c:v>
                </c:pt>
                <c:pt idx="25">
                  <c:v>38603</c:v>
                </c:pt>
                <c:pt idx="26">
                  <c:v>39469</c:v>
                </c:pt>
                <c:pt idx="27">
                  <c:v>37153</c:v>
                </c:pt>
                <c:pt idx="28">
                  <c:v>31556</c:v>
                </c:pt>
                <c:pt idx="29">
                  <c:v>38999</c:v>
                </c:pt>
                <c:pt idx="30">
                  <c:v>45217</c:v>
                </c:pt>
                <c:pt idx="31">
                  <c:v>44077</c:v>
                </c:pt>
                <c:pt idx="32">
                  <c:v>45687</c:v>
                </c:pt>
                <c:pt idx="33">
                  <c:v>50210</c:v>
                </c:pt>
                <c:pt idx="34">
                  <c:v>43484</c:v>
                </c:pt>
                <c:pt idx="35">
                  <c:v>37778</c:v>
                </c:pt>
                <c:pt idx="36">
                  <c:v>29338</c:v>
                </c:pt>
                <c:pt idx="37">
                  <c:v>30584</c:v>
                </c:pt>
                <c:pt idx="38">
                  <c:v>30366</c:v>
                </c:pt>
                <c:pt idx="39">
                  <c:v>43415</c:v>
                </c:pt>
                <c:pt idx="40">
                  <c:v>50253</c:v>
                </c:pt>
                <c:pt idx="41">
                  <c:v>45652</c:v>
                </c:pt>
                <c:pt idx="42">
                  <c:v>48867</c:v>
                </c:pt>
                <c:pt idx="43">
                  <c:v>45660</c:v>
                </c:pt>
                <c:pt idx="44">
                  <c:v>40171</c:v>
                </c:pt>
                <c:pt idx="45">
                  <c:v>42892</c:v>
                </c:pt>
                <c:pt idx="46">
                  <c:v>37071</c:v>
                </c:pt>
                <c:pt idx="47">
                  <c:v>39622</c:v>
                </c:pt>
                <c:pt idx="48">
                  <c:v>37795</c:v>
                </c:pt>
                <c:pt idx="49">
                  <c:v>40416</c:v>
                </c:pt>
                <c:pt idx="50">
                  <c:v>40453</c:v>
                </c:pt>
                <c:pt idx="51">
                  <c:v>38193</c:v>
                </c:pt>
                <c:pt idx="52">
                  <c:v>46182</c:v>
                </c:pt>
                <c:pt idx="53">
                  <c:v>36629</c:v>
                </c:pt>
                <c:pt idx="54">
                  <c:v>48881</c:v>
                </c:pt>
                <c:pt idx="55">
                  <c:v>56654</c:v>
                </c:pt>
                <c:pt idx="56">
                  <c:v>56590</c:v>
                </c:pt>
                <c:pt idx="57">
                  <c:v>63051</c:v>
                </c:pt>
                <c:pt idx="58">
                  <c:v>56005</c:v>
                </c:pt>
                <c:pt idx="59">
                  <c:v>43972</c:v>
                </c:pt>
                <c:pt idx="60">
                  <c:v>32423</c:v>
                </c:pt>
                <c:pt idx="61">
                  <c:v>33014</c:v>
                </c:pt>
                <c:pt idx="62">
                  <c:v>24668</c:v>
                </c:pt>
                <c:pt idx="63">
                  <c:v>11526</c:v>
                </c:pt>
                <c:pt idx="64">
                  <c:v>15225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96841848"/>
        <c:axId val="196841520"/>
      </c:barChart>
      <c:lineChart>
        <c:grouping val="standard"/>
        <c:varyColors val="0"/>
        <c:ser>
          <c:idx val="2"/>
          <c:order val="2"/>
          <c:tx>
            <c:strRef>
              <c:f>Sheet1!$E$1</c:f>
              <c:strCache>
                <c:ptCount val="1"/>
                <c:pt idx="0">
                  <c:v>Percent Positive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Sheet1!$A$2:$A$66</c:f>
              <c:numCache>
                <c:formatCode>mmm\-yy</c:formatCode>
                <c:ptCount val="65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</c:numCache>
            </c:numRef>
          </c:cat>
          <c:val>
            <c:numRef>
              <c:f>Sheet1!$E$2:$E$66</c:f>
              <c:numCache>
                <c:formatCode>0.0%</c:formatCode>
                <c:ptCount val="65"/>
                <c:pt idx="0">
                  <c:v>7.0520705207052073E-2</c:v>
                </c:pt>
                <c:pt idx="1">
                  <c:v>6.3692901565515769E-2</c:v>
                </c:pt>
                <c:pt idx="2">
                  <c:v>6.1948529411764708E-2</c:v>
                </c:pt>
                <c:pt idx="3">
                  <c:v>0.18910963944076528</c:v>
                </c:pt>
                <c:pt idx="4">
                  <c:v>0.36960132890365449</c:v>
                </c:pt>
                <c:pt idx="5">
                  <c:v>0.36619718309859156</c:v>
                </c:pt>
                <c:pt idx="6">
                  <c:v>0.34145904283921852</c:v>
                </c:pt>
                <c:pt idx="7">
                  <c:v>0.32639002788256521</c:v>
                </c:pt>
                <c:pt idx="8">
                  <c:v>0.27722623345367026</c:v>
                </c:pt>
                <c:pt idx="9">
                  <c:v>0.23946360153256704</c:v>
                </c:pt>
                <c:pt idx="10">
                  <c:v>0.2014342288344215</c:v>
                </c:pt>
                <c:pt idx="11">
                  <c:v>0.220946416144746</c:v>
                </c:pt>
                <c:pt idx="12">
                  <c:v>0.19828093724243495</c:v>
                </c:pt>
                <c:pt idx="13">
                  <c:v>0.18227142132837587</c:v>
                </c:pt>
                <c:pt idx="14">
                  <c:v>0.19444444444444445</c:v>
                </c:pt>
                <c:pt idx="15">
                  <c:v>0.17847930229701511</c:v>
                </c:pt>
                <c:pt idx="16">
                  <c:v>0.16278538812785387</c:v>
                </c:pt>
                <c:pt idx="17">
                  <c:v>0.20267519627798777</c:v>
                </c:pt>
                <c:pt idx="18">
                  <c:v>0.18489144443342917</c:v>
                </c:pt>
                <c:pt idx="19">
                  <c:v>0.17622950819672131</c:v>
                </c:pt>
                <c:pt idx="20">
                  <c:v>0.16770824415717833</c:v>
                </c:pt>
                <c:pt idx="21">
                  <c:v>0.11509812811710603</c:v>
                </c:pt>
                <c:pt idx="22">
                  <c:v>7.8814152619958E-2</c:v>
                </c:pt>
                <c:pt idx="23">
                  <c:v>6.4909860406388104E-2</c:v>
                </c:pt>
                <c:pt idx="24">
                  <c:v>6.331786599887064E-2</c:v>
                </c:pt>
                <c:pt idx="25">
                  <c:v>6.8775027741593095E-2</c:v>
                </c:pt>
                <c:pt idx="26">
                  <c:v>6.253859674124744E-2</c:v>
                </c:pt>
                <c:pt idx="27">
                  <c:v>5.7102251097632159E-2</c:v>
                </c:pt>
                <c:pt idx="28">
                  <c:v>4.7969589090689678E-2</c:v>
                </c:pt>
                <c:pt idx="29">
                  <c:v>5.3652026207231251E-2</c:v>
                </c:pt>
                <c:pt idx="30">
                  <c:v>5.3285038314978432E-2</c:v>
                </c:pt>
                <c:pt idx="31">
                  <c:v>5.118932300075342E-2</c:v>
                </c:pt>
                <c:pt idx="32">
                  <c:v>4.2502357749135494E-2</c:v>
                </c:pt>
                <c:pt idx="33">
                  <c:v>4.0677124133055659E-2</c:v>
                </c:pt>
                <c:pt idx="34">
                  <c:v>3.7389591127443382E-2</c:v>
                </c:pt>
                <c:pt idx="35">
                  <c:v>3.990037613093423E-2</c:v>
                </c:pt>
                <c:pt idx="36">
                  <c:v>4.1774177744390371E-2</c:v>
                </c:pt>
                <c:pt idx="37">
                  <c:v>4.1013420293490532E-2</c:v>
                </c:pt>
                <c:pt idx="38">
                  <c:v>4.8505358150028204E-2</c:v>
                </c:pt>
                <c:pt idx="39">
                  <c:v>4.2034421888790821E-2</c:v>
                </c:pt>
                <c:pt idx="40">
                  <c:v>4.1083082089837041E-2</c:v>
                </c:pt>
                <c:pt idx="41">
                  <c:v>4.339626595142803E-2</c:v>
                </c:pt>
                <c:pt idx="42">
                  <c:v>3.697061663677749E-2</c:v>
                </c:pt>
                <c:pt idx="43">
                  <c:v>3.5630557374279261E-2</c:v>
                </c:pt>
                <c:pt idx="44">
                  <c:v>3.7751215656214816E-2</c:v>
                </c:pt>
                <c:pt idx="45">
                  <c:v>3.5397832051455046E-2</c:v>
                </c:pt>
                <c:pt idx="46">
                  <c:v>3.9885006863329103E-2</c:v>
                </c:pt>
                <c:pt idx="47">
                  <c:v>3.5350830208891272E-2</c:v>
                </c:pt>
                <c:pt idx="48">
                  <c:v>3.4536490663396938E-2</c:v>
                </c:pt>
                <c:pt idx="49">
                  <c:v>3.3895874169335947E-2</c:v>
                </c:pt>
                <c:pt idx="50">
                  <c:v>3.6075964448256961E-2</c:v>
                </c:pt>
                <c:pt idx="51">
                  <c:v>3.2034873406493143E-2</c:v>
                </c:pt>
                <c:pt idx="52">
                  <c:v>3.1600578749816519E-2</c:v>
                </c:pt>
                <c:pt idx="53">
                  <c:v>3.2207778482350458E-2</c:v>
                </c:pt>
                <c:pt idx="54">
                  <c:v>2.8133449976141246E-2</c:v>
                </c:pt>
                <c:pt idx="55">
                  <c:v>2.5877336267817536E-2</c:v>
                </c:pt>
                <c:pt idx="56">
                  <c:v>2.4848359525778879E-2</c:v>
                </c:pt>
                <c:pt idx="57">
                  <c:v>2.4355899419729207E-2</c:v>
                </c:pt>
                <c:pt idx="58">
                  <c:v>2.1866322021761531E-2</c:v>
                </c:pt>
                <c:pt idx="59">
                  <c:v>2.397229867708426E-2</c:v>
                </c:pt>
                <c:pt idx="60">
                  <c:v>3.0325687113078325E-2</c:v>
                </c:pt>
                <c:pt idx="61">
                  <c:v>2.8914315969056092E-2</c:v>
                </c:pt>
                <c:pt idx="62">
                  <c:v>2.759381898454746E-2</c:v>
                </c:pt>
                <c:pt idx="63">
                  <c:v>2.7341772151898733E-2</c:v>
                </c:pt>
                <c:pt idx="64">
                  <c:v>3.2964939024390245E-2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9672792"/>
        <c:axId val="419672464"/>
      </c:lineChart>
      <c:dateAx>
        <c:axId val="1968418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Month of First Screening</a:t>
                </a:r>
              </a:p>
            </c:rich>
          </c:tx>
          <c:layout>
            <c:manualLayout>
              <c:xMode val="edge"/>
              <c:yMode val="edge"/>
              <c:x val="0.38020926438249275"/>
              <c:y val="0.850848324128206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520"/>
        <c:crosses val="autoZero"/>
        <c:auto val="1"/>
        <c:lblOffset val="100"/>
        <c:baseTimeUnit val="months"/>
        <c:majorUnit val="3"/>
        <c:majorTimeUnit val="months"/>
      </c:dateAx>
      <c:valAx>
        <c:axId val="196841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Persons Screened per Month</a:t>
                </a:r>
              </a:p>
            </c:rich>
          </c:tx>
          <c:layout>
            <c:manualLayout>
              <c:xMode val="edge"/>
              <c:yMode val="edge"/>
              <c:x val="0"/>
              <c:y val="0.1461458219110882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848"/>
        <c:crosses val="autoZero"/>
        <c:crossBetween val="midCat"/>
      </c:valAx>
      <c:valAx>
        <c:axId val="419672464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Percent</a:t>
                </a:r>
                <a:r>
                  <a:rPr lang="en-US" sz="1200" baseline="0" dirty="0"/>
                  <a:t> Positive at First Screening</a:t>
                </a:r>
                <a:endParaRPr lang="en-US" sz="1200" dirty="0"/>
              </a:p>
            </c:rich>
          </c:tx>
          <c:layout>
            <c:manualLayout>
              <c:xMode val="edge"/>
              <c:yMode val="edge"/>
              <c:x val="0.96128112364332841"/>
              <c:y val="0.1270281097843672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672792"/>
        <c:crosses val="max"/>
        <c:crossBetween val="between"/>
      </c:valAx>
      <c:dateAx>
        <c:axId val="41967279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19672464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852344391317553"/>
          <c:y val="4.5121577608127836E-2"/>
          <c:w val="0.81475551667152735"/>
          <c:h val="0.617452059858438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Out-of-pocket Payment, mill GEL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1609</c:v>
                </c:pt>
                <c:pt idx="1">
                  <c:v>1557</c:v>
                </c:pt>
                <c:pt idx="2">
                  <c:v>1623</c:v>
                </c:pt>
                <c:pt idx="3">
                  <c:v>1444</c:v>
                </c:pt>
                <c:pt idx="4">
                  <c:v>1591</c:v>
                </c:pt>
                <c:pt idx="5">
                  <c:v>1575</c:v>
                </c:pt>
                <c:pt idx="6">
                  <c:v>1513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03-4761-B4DF-5DBCE92591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"/>
        <c:axId val="40648064"/>
        <c:axId val="4064652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OOP as % of THE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5.9881889763779519E-2"/>
                  <c:y val="-5.06105949368417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203-4761-B4DF-5DBCE9259186}"/>
                </c:ext>
              </c:extLst>
            </c:dLbl>
            <c:dLbl>
              <c:idx val="1"/>
              <c:layout>
                <c:manualLayout>
                  <c:x val="-7.1175712410948638E-2"/>
                  <c:y val="-6.05777436870372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903-6340-8CFD-E9F8FBAE8253}"/>
                </c:ext>
              </c:extLst>
            </c:dLbl>
            <c:dLbl>
              <c:idx val="2"/>
              <c:layout>
                <c:manualLayout>
                  <c:x val="-9.2009045744281981E-2"/>
                  <c:y val="-4.5080719969757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903-6340-8CFD-E9F8FBAE8253}"/>
                </c:ext>
              </c:extLst>
            </c:dLbl>
            <c:dLbl>
              <c:idx val="4"/>
              <c:layout>
                <c:manualLayout>
                  <c:x val="-4.9409813356663869E-2"/>
                  <c:y val="-9.49972641561655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F28-472A-8350-874F9330AC8E}"/>
                </c:ext>
              </c:extLst>
            </c:dLbl>
            <c:dLbl>
              <c:idx val="5"/>
              <c:layout>
                <c:manualLayout>
                  <c:x val="-8.0912803394433241E-2"/>
                  <c:y val="-7.64142298861732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903-6340-8CFD-E9F8FBAE8253}"/>
                </c:ext>
              </c:extLst>
            </c:dLbl>
            <c:dLbl>
              <c:idx val="6"/>
              <c:layout>
                <c:manualLayout>
                  <c:x val="-8.010421867828238E-2"/>
                  <c:y val="-0.1230637271845226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903-6340-8CFD-E9F8FBAE8253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Sheet1!$C$2:$C$8</c:f>
              <c:numCache>
                <c:formatCode>0%</c:formatCode>
                <c:ptCount val="7"/>
                <c:pt idx="0" formatCode="0.00%">
                  <c:v>0.73399999999999999</c:v>
                </c:pt>
                <c:pt idx="1">
                  <c:v>0.69099999999999995</c:v>
                </c:pt>
                <c:pt idx="2" formatCode="0.00%">
                  <c:v>0.66</c:v>
                </c:pt>
                <c:pt idx="3" formatCode="0.0%">
                  <c:v>0.56999999999999995</c:v>
                </c:pt>
                <c:pt idx="4" formatCode="0.0%">
                  <c:v>0.55600000000000005</c:v>
                </c:pt>
                <c:pt idx="5">
                  <c:v>0.55000000000000004</c:v>
                </c:pt>
                <c:pt idx="6">
                  <c:v>0.52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203-4761-B4DF-5DBCE92591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859648"/>
        <c:axId val="40644992"/>
      </c:lineChart>
      <c:catAx>
        <c:axId val="34859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0644992"/>
        <c:crosses val="autoZero"/>
        <c:auto val="1"/>
        <c:lblAlgn val="ctr"/>
        <c:lblOffset val="100"/>
        <c:noMultiLvlLbl val="0"/>
      </c:catAx>
      <c:valAx>
        <c:axId val="40644992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4859648"/>
        <c:crosses val="autoZero"/>
        <c:crossBetween val="between"/>
      </c:valAx>
      <c:valAx>
        <c:axId val="40646528"/>
        <c:scaling>
          <c:orientation val="minMax"/>
          <c:min val="0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40648064"/>
        <c:crosses val="max"/>
        <c:crossBetween val="between"/>
      </c:valAx>
      <c:catAx>
        <c:axId val="406480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064652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1.027541944328228E-2"/>
          <c:y val="0.81559549321241243"/>
          <c:w val="0.97996925731505791"/>
          <c:h val="0.15464314370213691"/>
        </c:manualLayout>
      </c:layout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2.4509803921568627E-2"/>
          <c:w val="0.94757288784847837"/>
          <c:h val="0.917148757140651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6.2893081761006293E-3"/>
                  <c:y val="4.90196078431373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8B8-4CF4-A51E-84F6980FFEA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20-A848-86E3-F0742CAA120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16.7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20-A848-86E3-F0742CAA12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0557440"/>
        <c:axId val="34476032"/>
      </c:barChart>
      <c:catAx>
        <c:axId val="11055744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34476032"/>
        <c:crosses val="autoZero"/>
        <c:auto val="1"/>
        <c:lblAlgn val="ctr"/>
        <c:lblOffset val="100"/>
        <c:noMultiLvlLbl val="0"/>
      </c:catAx>
      <c:valAx>
        <c:axId val="3447603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105574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1145363844846088E-2"/>
          <c:y val="1.170397817919819E-2"/>
          <c:w val="0.27431802599367672"/>
          <c:h val="0.2721097730430754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2.8301886792452831E-2"/>
          <c:y val="5.8823529411764705E-2"/>
          <c:w val="0.94757288784847837"/>
          <c:h val="0.917148757140651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6.2893081761006293E-3"/>
                  <c:y val="1.96078431372549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793-47A6-B6DF-0C05E04B16A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57-D64F-A0BC-A2FB4338CDA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57-D64F-A0BC-A2FB4338CD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539392"/>
        <c:axId val="34540928"/>
      </c:barChart>
      <c:catAx>
        <c:axId val="3453939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34540928"/>
        <c:crosses val="autoZero"/>
        <c:auto val="1"/>
        <c:lblAlgn val="ctr"/>
        <c:lblOffset val="100"/>
        <c:noMultiLvlLbl val="0"/>
      </c:catAx>
      <c:valAx>
        <c:axId val="345409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45393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153799284736633"/>
          <c:y val="3.9481755956975964E-2"/>
          <c:w val="0.19584162828703017"/>
          <c:h val="0.2721097730430754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8476666425932223"/>
          <c:y val="0.18765037362554102"/>
          <c:w val="0.5621971405407673"/>
          <c:h val="0.73135859528161618"/>
        </c:manualLayout>
      </c:layout>
      <c:pieChart>
        <c:varyColors val="1"/>
        <c:ser>
          <c:idx val="0"/>
          <c:order val="0"/>
          <c:explosion val="8"/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0-4F87-C14B-A8C2-C79E83582412}"/>
              </c:ext>
            </c:extLst>
          </c:dPt>
          <c:dLbls>
            <c:dLbl>
              <c:idx val="0"/>
              <c:layout>
                <c:manualLayout>
                  <c:x val="-8.2839394253349991E-2"/>
                  <c:y val="4.6030913397682996E-3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8BA-2546-B774-4D90C331B2DC}"/>
                </c:ext>
              </c:extLst>
            </c:dLbl>
            <c:dLbl>
              <c:idx val="1"/>
              <c:layout>
                <c:manualLayout>
                  <c:x val="4.791535136356647E-2"/>
                  <c:y val="0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F87-C14B-A8C2-C79E83582412}"/>
                </c:ext>
              </c:extLst>
            </c:dLbl>
            <c:dLbl>
              <c:idx val="3"/>
              <c:layout>
                <c:manualLayout>
                  <c:x val="-6.7845178892112196E-2"/>
                  <c:y val="0.12941970388782661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F87-C14B-A8C2-C79E83582412}"/>
                </c:ext>
              </c:extLst>
            </c:dLbl>
            <c:dLbl>
              <c:idx val="4"/>
              <c:layout>
                <c:manualLayout>
                  <c:x val="-1.9032763912985454E-3"/>
                  <c:y val="3.6925067465158404E-2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F87-C14B-A8C2-C79E83582412}"/>
                </c:ext>
              </c:extLst>
            </c:dLbl>
            <c:dLbl>
              <c:idx val="5"/>
              <c:layout>
                <c:manualLayout>
                  <c:x val="8.854183653976079E-2"/>
                  <c:y val="-4.3384696979741823E-2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F87-C14B-A8C2-C79E83582412}"/>
                </c:ext>
              </c:extLst>
            </c:dLbl>
            <c:dLbl>
              <c:idx val="6"/>
              <c:layout>
                <c:manualLayout>
                  <c:x val="0.13721491228070168"/>
                  <c:y val="4.4044558004986974E-2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F87-C14B-A8C2-C79E83582412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/>
                </a:pPr>
                <a:endParaRPr lang="en-US"/>
              </a:p>
            </c:txPr>
            <c:dLblPos val="bestFit"/>
            <c:showLegendKey val="1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Sheet2!$A$21:$A$27</c:f>
              <c:strCache>
                <c:ptCount val="7"/>
                <c:pt idx="0">
                  <c:v>გადაუდებელი ამბულატორია</c:v>
                </c:pt>
                <c:pt idx="1">
                  <c:v>ინფექციური დაავადებები</c:v>
                </c:pt>
                <c:pt idx="2">
                  <c:v>გადაუდებელი სტაციონარი</c:v>
                </c:pt>
                <c:pt idx="3">
                  <c:v>გეგმიური ქირურგია</c:v>
                </c:pt>
                <c:pt idx="4">
                  <c:v>კარდიოქირურგია</c:v>
                </c:pt>
                <c:pt idx="5">
                  <c:v>მშობიარობა და საკეისრო კვეთა</c:v>
                </c:pt>
                <c:pt idx="6">
                  <c:v>ქიმიო, ჰორმონო და სხივური თერაპია</c:v>
                </c:pt>
              </c:strCache>
            </c:strRef>
          </c:cat>
          <c:val>
            <c:numRef>
              <c:f>Sheet2!$B$21:$B$27</c:f>
              <c:numCache>
                <c:formatCode>0.00%</c:formatCode>
                <c:ptCount val="7"/>
                <c:pt idx="0">
                  <c:v>0.57899999999999996</c:v>
                </c:pt>
                <c:pt idx="1">
                  <c:v>2.9000000000000001E-2</c:v>
                </c:pt>
                <c:pt idx="2">
                  <c:v>0.23400000000000001</c:v>
                </c:pt>
                <c:pt idx="3">
                  <c:v>7.6999999999999999E-2</c:v>
                </c:pt>
                <c:pt idx="4">
                  <c:v>3.0000000000000001E-3</c:v>
                </c:pt>
                <c:pt idx="5">
                  <c:v>3.1E-2</c:v>
                </c:pt>
                <c:pt idx="6">
                  <c:v>4.7E-2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F87-C14B-A8C2-C79E835824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1235</c:v>
                </c:pt>
                <c:pt idx="1">
                  <c:v>1418</c:v>
                </c:pt>
                <c:pt idx="2">
                  <c:v>1379</c:v>
                </c:pt>
                <c:pt idx="3">
                  <c:v>1316</c:v>
                </c:pt>
                <c:pt idx="4">
                  <c:v>1300</c:v>
                </c:pt>
                <c:pt idx="5">
                  <c:v>1335</c:v>
                </c:pt>
                <c:pt idx="6">
                  <c:v>1396</c:v>
                </c:pt>
                <c:pt idx="7">
                  <c:v>1374</c:v>
                </c:pt>
                <c:pt idx="8">
                  <c:v>1189</c:v>
                </c:pt>
                <c:pt idx="9">
                  <c:v>1245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D2-974F-8CB1-6F4D38D765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4545664"/>
        <c:axId val="585587408"/>
      </c:barChart>
      <c:catAx>
        <c:axId val="584545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587408"/>
        <c:crosses val="autoZero"/>
        <c:auto val="1"/>
        <c:lblAlgn val="ctr"/>
        <c:lblOffset val="100"/>
        <c:noMultiLvlLbl val="0"/>
      </c:catAx>
      <c:valAx>
        <c:axId val="585587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4545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399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b="1"/>
              <a:t>მაჩვენებლები</a:t>
            </a:r>
            <a:r>
              <a:rPr lang="ka-GE" b="1" baseline="0"/>
              <a:t> 100 000 მოსახლეზე</a:t>
            </a:r>
            <a:endParaRPr lang="en-US" b="1"/>
          </a:p>
        </c:rich>
      </c:tx>
      <c:overlay val="0"/>
      <c:spPr>
        <a:noFill/>
        <a:ln w="25381">
          <a:noFill/>
        </a:ln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ყველა შემთხვევა</c:v>
                </c:pt>
              </c:strCache>
            </c:strRef>
          </c:tx>
          <c:spPr>
            <a:ln w="28554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 w="25381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136</c:v>
                </c:pt>
                <c:pt idx="1">
                  <c:v>131</c:v>
                </c:pt>
                <c:pt idx="2">
                  <c:v>123</c:v>
                </c:pt>
                <c:pt idx="3">
                  <c:v>111</c:v>
                </c:pt>
                <c:pt idx="4">
                  <c:v>96</c:v>
                </c:pt>
                <c:pt idx="5">
                  <c:v>103</c:v>
                </c:pt>
                <c:pt idx="6">
                  <c:v>97</c:v>
                </c:pt>
                <c:pt idx="7">
                  <c:v>90</c:v>
                </c:pt>
                <c:pt idx="8">
                  <c:v>78</c:v>
                </c:pt>
                <c:pt idx="9">
                  <c:v>70</c:v>
                </c:pt>
                <c:pt idx="10">
                  <c:v>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1F5-944A-B239-30DF8A77D45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ახალი შემთხვევები</c:v>
                </c:pt>
              </c:strCache>
            </c:strRef>
          </c:tx>
          <c:spPr>
            <a:ln w="28554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 w="25381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101</c:v>
                </c:pt>
                <c:pt idx="1">
                  <c:v>99</c:v>
                </c:pt>
                <c:pt idx="2">
                  <c:v>94</c:v>
                </c:pt>
                <c:pt idx="3">
                  <c:v>84</c:v>
                </c:pt>
                <c:pt idx="4">
                  <c:v>70</c:v>
                </c:pt>
                <c:pt idx="5">
                  <c:v>75</c:v>
                </c:pt>
                <c:pt idx="6">
                  <c:v>71</c:v>
                </c:pt>
                <c:pt idx="7">
                  <c:v>66</c:v>
                </c:pt>
                <c:pt idx="8">
                  <c:v>57</c:v>
                </c:pt>
                <c:pt idx="9">
                  <c:v>52</c:v>
                </c:pt>
                <c:pt idx="10">
                  <c:v>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1F5-944A-B239-30DF8A77D45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ln w="28554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Sheet1!$D$2:$D$12</c:f>
              <c:numCache>
                <c:formatCode>General</c:formatCode>
                <c:ptCount val="11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1F5-944A-B239-30DF8A77D4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897107920"/>
        <c:axId val="-1897103024"/>
      </c:lineChart>
      <c:catAx>
        <c:axId val="-1897107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1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99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897103024"/>
        <c:crosses val="autoZero"/>
        <c:auto val="1"/>
        <c:lblAlgn val="ctr"/>
        <c:lblOffset val="100"/>
        <c:noMultiLvlLbl val="0"/>
      </c:catAx>
      <c:valAx>
        <c:axId val="-1897103024"/>
        <c:scaling>
          <c:orientation val="minMax"/>
        </c:scaling>
        <c:delete val="0"/>
        <c:axPos val="l"/>
        <c:majorGridlines>
          <c:spPr>
            <a:ln w="9518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34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899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897107920"/>
        <c:crosses val="autoZero"/>
        <c:crossBetween val="between"/>
      </c:valAx>
      <c:spPr>
        <a:noFill/>
        <a:ln w="25373">
          <a:noFill/>
        </a:ln>
      </c:spPr>
    </c:plotArea>
    <c:legend>
      <c:legendPos val="b"/>
      <c:legendEntry>
        <c:idx val="2"/>
        <c:delete val="1"/>
      </c:legendEntry>
      <c:overlay val="0"/>
      <c:spPr>
        <a:noFill/>
        <a:ln w="25381">
          <a:noFill/>
        </a:ln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18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ყველა შემთხვევა</c:v>
                </c:pt>
              </c:strCache>
            </c:strRef>
          </c:tx>
          <c:spPr>
            <a:ln w="28546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 w="25374">
                <a:noFill/>
              </a:ln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5982</c:v>
                </c:pt>
                <c:pt idx="1">
                  <c:v>5796</c:v>
                </c:pt>
                <c:pt idx="2">
                  <c:v>5536</c:v>
                </c:pt>
                <c:pt idx="3">
                  <c:v>4975</c:v>
                </c:pt>
                <c:pt idx="4">
                  <c:v>4320</c:v>
                </c:pt>
                <c:pt idx="5">
                  <c:v>3850</c:v>
                </c:pt>
                <c:pt idx="6">
                  <c:v>3611</c:v>
                </c:pt>
                <c:pt idx="7">
                  <c:v>3330</c:v>
                </c:pt>
                <c:pt idx="8">
                  <c:v>2913</c:v>
                </c:pt>
                <c:pt idx="9">
                  <c:v>2606</c:v>
                </c:pt>
                <c:pt idx="10">
                  <c:v>2403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B21-1D45-8AD8-63925B8E624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ახალი შემთხვევები</c:v>
                </c:pt>
              </c:strCache>
            </c:strRef>
          </c:tx>
          <c:spPr>
            <a:ln w="28546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 w="25374">
                <a:noFill/>
              </a:ln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4458</c:v>
                </c:pt>
                <c:pt idx="1">
                  <c:v>4383</c:v>
                </c:pt>
                <c:pt idx="2">
                  <c:v>4226</c:v>
                </c:pt>
                <c:pt idx="3">
                  <c:v>3779</c:v>
                </c:pt>
                <c:pt idx="4">
                  <c:v>3133</c:v>
                </c:pt>
                <c:pt idx="5">
                  <c:v>2807</c:v>
                </c:pt>
                <c:pt idx="6">
                  <c:v>2622</c:v>
                </c:pt>
                <c:pt idx="7">
                  <c:v>2462</c:v>
                </c:pt>
                <c:pt idx="8">
                  <c:v>2131</c:v>
                </c:pt>
                <c:pt idx="9">
                  <c:v>1926</c:v>
                </c:pt>
                <c:pt idx="10">
                  <c:v>1822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B21-1D45-8AD8-63925B8E624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ნამკურნალევი შემთხვევები</c:v>
                </c:pt>
              </c:strCache>
            </c:strRef>
          </c:tx>
          <c:spPr>
            <a:ln w="28546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 w="25374">
                <a:noFill/>
              </a:ln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1524</c:v>
                </c:pt>
                <c:pt idx="1">
                  <c:v>1413</c:v>
                </c:pt>
                <c:pt idx="2">
                  <c:v>1310</c:v>
                </c:pt>
                <c:pt idx="3">
                  <c:v>1196</c:v>
                </c:pt>
                <c:pt idx="4">
                  <c:v>1187</c:v>
                </c:pt>
                <c:pt idx="5">
                  <c:v>1043</c:v>
                </c:pt>
                <c:pt idx="6">
                  <c:v>989</c:v>
                </c:pt>
                <c:pt idx="7">
                  <c:v>868</c:v>
                </c:pt>
                <c:pt idx="8">
                  <c:v>782</c:v>
                </c:pt>
                <c:pt idx="9">
                  <c:v>680</c:v>
                </c:pt>
                <c:pt idx="10">
                  <c:v>559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B21-1D45-8AD8-63925B8E62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897102480"/>
        <c:axId val="-1894374608"/>
      </c:lineChart>
      <c:catAx>
        <c:axId val="-1897102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16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050"/>
            </a:pPr>
            <a:endParaRPr lang="en-US"/>
          </a:p>
        </c:txPr>
        <c:crossAx val="-1894374608"/>
        <c:crosses val="autoZero"/>
        <c:auto val="1"/>
        <c:lblAlgn val="ctr"/>
        <c:lblOffset val="100"/>
        <c:noMultiLvlLbl val="0"/>
      </c:catAx>
      <c:valAx>
        <c:axId val="-1894374608"/>
        <c:scaling>
          <c:orientation val="minMax"/>
        </c:scaling>
        <c:delete val="0"/>
        <c:axPos val="l"/>
        <c:majorGridlines>
          <c:spPr>
            <a:ln w="9516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343">
            <a:noFill/>
          </a:ln>
        </c:spPr>
        <c:txPr>
          <a:bodyPr rot="-60000000" vert="horz"/>
          <a:lstStyle/>
          <a:p>
            <a:pPr>
              <a:defRPr sz="1100"/>
            </a:pPr>
            <a:endParaRPr lang="en-US"/>
          </a:p>
        </c:txPr>
        <c:crossAx val="-1897102480"/>
        <c:crosses val="autoZero"/>
        <c:crossBetween val="between"/>
      </c:valAx>
      <c:spPr>
        <a:noFill/>
        <a:ln w="25405">
          <a:noFill/>
        </a:ln>
      </c:spPr>
    </c:plotArea>
    <c:legend>
      <c:legendPos val="b"/>
      <c:overlay val="0"/>
      <c:spPr>
        <a:noFill/>
        <a:ln w="25374">
          <a:noFill/>
        </a:ln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16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400"/>
      </a:pPr>
      <a:endParaRPr lang="en-U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598250218722658"/>
          <c:y val="0.12683970059298144"/>
          <c:w val="0.71434580052493446"/>
          <c:h val="0.73933858267716535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0070C0">
                    <a:shade val="30000"/>
                    <a:satMod val="115000"/>
                  </a:srgb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688-4B34-BF6B-CD6E5FF8B64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Sheet1!$A$1:$A$9</c:f>
              <c:strCache>
                <c:ptCount val="9"/>
                <c:pt idx="0">
                  <c:v>Cured***</c:v>
                </c:pt>
                <c:pt idx="1">
                  <c:v>Tested for SVR</c:v>
                </c:pt>
                <c:pt idx="2">
                  <c:v>Eligible for SVR Testing</c:v>
                </c:pt>
                <c:pt idx="3">
                  <c:v>Completed ≥1 Round of Treatment</c:v>
                </c:pt>
                <c:pt idx="4">
                  <c:v>Initiated HCV Treatment</c:v>
                </c:pt>
                <c:pt idx="5">
                  <c:v>Positive for Current HCV Infection</c:v>
                </c:pt>
                <c:pt idx="6">
                  <c:v>Tested for HCV RNA or Core Antigen  </c:v>
                </c:pt>
                <c:pt idx="7">
                  <c:v>Positive Anti-HCV Test (Tx eligible)**</c:v>
                </c:pt>
                <c:pt idx="8">
                  <c:v>Positive Anti-HCV Test (Total)*</c:v>
                </c:pt>
              </c:strCache>
            </c:strRef>
          </c:cat>
          <c:val>
            <c:numRef>
              <c:f>Sheet1!$B$1:$B$9</c:f>
              <c:numCache>
                <c:formatCode>#,##0</c:formatCode>
                <c:ptCount val="9"/>
                <c:pt idx="0">
                  <c:v>45926</c:v>
                </c:pt>
                <c:pt idx="1">
                  <c:v>46480</c:v>
                </c:pt>
                <c:pt idx="2">
                  <c:v>61894</c:v>
                </c:pt>
                <c:pt idx="3">
                  <c:v>65183</c:v>
                </c:pt>
                <c:pt idx="4">
                  <c:v>69444</c:v>
                </c:pt>
                <c:pt idx="5">
                  <c:v>86991</c:v>
                </c:pt>
                <c:pt idx="6">
                  <c:v>107782</c:v>
                </c:pt>
                <c:pt idx="7">
                  <c:v>129002</c:v>
                </c:pt>
                <c:pt idx="8">
                  <c:v>133828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02-4A75-B573-9ACD225ED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0449296"/>
        <c:axId val="280450864"/>
      </c:barChart>
      <c:catAx>
        <c:axId val="28044929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0450864"/>
        <c:crosses val="autoZero"/>
        <c:auto val="1"/>
        <c:lblAlgn val="ctr"/>
        <c:lblOffset val="100"/>
        <c:noMultiLvlLbl val="0"/>
      </c:catAx>
      <c:valAx>
        <c:axId val="28045086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80449296"/>
        <c:crosses val="autoZero"/>
        <c:crossBetween val="between"/>
      </c:valAx>
      <c:spPr>
        <a:solidFill>
          <a:schemeClr val="bg1"/>
        </a:solidFill>
        <a:ln>
          <a:solidFill>
            <a:schemeClr val="accent1">
              <a:lumMod val="50000"/>
              <a:alpha val="89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293C9B-B224-4B80-A375-966E45E208C2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C4FBCE-9BB6-4DCA-8319-ECC8B30C190D}">
      <dgm:prSet phldrT="[Text]"/>
      <dgm:spPr/>
      <dgm:t>
        <a:bodyPr/>
        <a:lstStyle/>
        <a:p>
          <a:r>
            <a:rPr lang="ka-GE" dirty="0"/>
            <a:t>მწვავე/გრძელვადიანი საწოლები </a:t>
          </a:r>
          <a:endParaRPr lang="en-US" dirty="0"/>
        </a:p>
      </dgm:t>
    </dgm:pt>
    <dgm:pt modelId="{D7F0968D-E9E0-49BE-AA25-DA7887B5607C}" type="parTrans" cxnId="{2E7358BC-AF5C-4AF1-BF2A-1C735684418B}">
      <dgm:prSet/>
      <dgm:spPr/>
      <dgm:t>
        <a:bodyPr/>
        <a:lstStyle/>
        <a:p>
          <a:endParaRPr lang="en-US"/>
        </a:p>
      </dgm:t>
    </dgm:pt>
    <dgm:pt modelId="{66D88421-9162-415F-B8DC-D44B9ACEFA8F}" type="sibTrans" cxnId="{2E7358BC-AF5C-4AF1-BF2A-1C735684418B}">
      <dgm:prSet/>
      <dgm:spPr/>
      <dgm:t>
        <a:bodyPr/>
        <a:lstStyle/>
        <a:p>
          <a:endParaRPr lang="en-US"/>
        </a:p>
      </dgm:t>
    </dgm:pt>
    <dgm:pt modelId="{28DDC094-2F92-4D23-B394-30B2DE0EC4A5}">
      <dgm:prSet phldrT="[Text]"/>
      <dgm:spPr/>
      <dgm:t>
        <a:bodyPr/>
        <a:lstStyle/>
        <a:p>
          <a:r>
            <a:rPr lang="ka-GE" dirty="0"/>
            <a:t>არსებული</a:t>
          </a:r>
          <a:r>
            <a:rPr lang="en-US" dirty="0"/>
            <a:t>:  </a:t>
          </a:r>
          <a:r>
            <a:rPr lang="ka-GE" dirty="0"/>
            <a:t>1245</a:t>
          </a:r>
          <a:endParaRPr lang="en-US" dirty="0"/>
        </a:p>
      </dgm:t>
    </dgm:pt>
    <dgm:pt modelId="{D65AE706-FB95-4E51-97A4-4EECF25DEC05}" type="parTrans" cxnId="{9737252A-56BF-49B9-A3FB-719E24DBDC61}">
      <dgm:prSet/>
      <dgm:spPr/>
      <dgm:t>
        <a:bodyPr/>
        <a:lstStyle/>
        <a:p>
          <a:endParaRPr lang="en-US"/>
        </a:p>
      </dgm:t>
    </dgm:pt>
    <dgm:pt modelId="{7B765318-8F7A-4064-BDD9-65C149FC0A8C}" type="sibTrans" cxnId="{9737252A-56BF-49B9-A3FB-719E24DBDC61}">
      <dgm:prSet/>
      <dgm:spPr/>
      <dgm:t>
        <a:bodyPr/>
        <a:lstStyle/>
        <a:p>
          <a:endParaRPr lang="en-US"/>
        </a:p>
      </dgm:t>
    </dgm:pt>
    <dgm:pt modelId="{5FDEB228-E8CC-4784-88A9-3A1D5C29559D}">
      <dgm:prSet phldrT="[Text]"/>
      <dgm:spPr/>
      <dgm:t>
        <a:bodyPr/>
        <a:lstStyle/>
        <a:p>
          <a:r>
            <a:rPr lang="ka-GE" dirty="0"/>
            <a:t>პროგნოზული 2025  წლისთვის</a:t>
          </a:r>
          <a:r>
            <a:rPr lang="en-US" dirty="0"/>
            <a:t>: 1040</a:t>
          </a:r>
        </a:p>
      </dgm:t>
    </dgm:pt>
    <dgm:pt modelId="{4CA3094F-EA19-4A9B-BC91-C28690133FCC}" type="parTrans" cxnId="{14C8984D-3BE2-4B34-B482-E89C11D3FABD}">
      <dgm:prSet/>
      <dgm:spPr/>
      <dgm:t>
        <a:bodyPr/>
        <a:lstStyle/>
        <a:p>
          <a:endParaRPr lang="en-US"/>
        </a:p>
      </dgm:t>
    </dgm:pt>
    <dgm:pt modelId="{99AE8A9F-7F9A-4EE6-A7DB-47C3468F0244}" type="sibTrans" cxnId="{14C8984D-3BE2-4B34-B482-E89C11D3FABD}">
      <dgm:prSet/>
      <dgm:spPr/>
      <dgm:t>
        <a:bodyPr/>
        <a:lstStyle/>
        <a:p>
          <a:endParaRPr lang="en-US"/>
        </a:p>
      </dgm:t>
    </dgm:pt>
    <dgm:pt modelId="{D5FF6899-8F70-4EB5-ABE7-65EAADA06B36}">
      <dgm:prSet phldrT="[Text]"/>
      <dgm:spPr/>
      <dgm:t>
        <a:bodyPr/>
        <a:lstStyle/>
        <a:p>
          <a:r>
            <a:rPr lang="ka-GE" dirty="0"/>
            <a:t>გრძელვადიანი მოვლის/საცხოვრებელი  საწოლები</a:t>
          </a:r>
          <a:endParaRPr lang="en-US" dirty="0"/>
        </a:p>
      </dgm:t>
    </dgm:pt>
    <dgm:pt modelId="{40E6EE00-EDC9-43E4-A441-5956F7C1CC4A}" type="parTrans" cxnId="{EB480078-B2A5-4074-B007-423959E3E615}">
      <dgm:prSet/>
      <dgm:spPr/>
      <dgm:t>
        <a:bodyPr/>
        <a:lstStyle/>
        <a:p>
          <a:endParaRPr lang="en-US"/>
        </a:p>
      </dgm:t>
    </dgm:pt>
    <dgm:pt modelId="{D802025B-817B-4FFE-BD1C-3195F2DC026C}" type="sibTrans" cxnId="{EB480078-B2A5-4074-B007-423959E3E615}">
      <dgm:prSet/>
      <dgm:spPr/>
      <dgm:t>
        <a:bodyPr/>
        <a:lstStyle/>
        <a:p>
          <a:endParaRPr lang="en-US"/>
        </a:p>
      </dgm:t>
    </dgm:pt>
    <dgm:pt modelId="{57DF9FB6-C41C-449A-9BD3-C9459C2C7520}">
      <dgm:prSet phldrT="[Text]"/>
      <dgm:spPr/>
      <dgm:t>
        <a:bodyPr/>
        <a:lstStyle/>
        <a:p>
          <a:r>
            <a:rPr lang="ka-GE" dirty="0"/>
            <a:t>არსებული</a:t>
          </a:r>
          <a:r>
            <a:rPr lang="en-US" dirty="0"/>
            <a:t>:</a:t>
          </a:r>
          <a:r>
            <a:rPr lang="ka-GE" dirty="0"/>
            <a:t> თავშესაფარი 137; საცხოვრისი 24; საოჯახო ტიპის - 12 </a:t>
          </a:r>
        </a:p>
        <a:p>
          <a:endParaRPr lang="en-US" dirty="0"/>
        </a:p>
      </dgm:t>
    </dgm:pt>
    <dgm:pt modelId="{7F3C07A1-E0FF-4866-90F2-4E6BC312489F}" type="parTrans" cxnId="{0FEB7A13-A4EB-46A9-9085-F1404A8AE545}">
      <dgm:prSet/>
      <dgm:spPr/>
      <dgm:t>
        <a:bodyPr/>
        <a:lstStyle/>
        <a:p>
          <a:endParaRPr lang="en-US"/>
        </a:p>
      </dgm:t>
    </dgm:pt>
    <dgm:pt modelId="{884C1F16-AE26-46EA-8DFD-72CC59F234A9}" type="sibTrans" cxnId="{0FEB7A13-A4EB-46A9-9085-F1404A8AE545}">
      <dgm:prSet/>
      <dgm:spPr/>
      <dgm:t>
        <a:bodyPr/>
        <a:lstStyle/>
        <a:p>
          <a:endParaRPr lang="en-US"/>
        </a:p>
      </dgm:t>
    </dgm:pt>
    <dgm:pt modelId="{7CF8BB1A-1995-4A65-8B19-73E8CC7F8EBE}">
      <dgm:prSet phldrT="[Text]"/>
      <dgm:spPr/>
      <dgm:t>
        <a:bodyPr/>
        <a:lstStyle/>
        <a:p>
          <a:r>
            <a:rPr lang="ka-GE" dirty="0"/>
            <a:t>პროგნოზული 2025 წლისთვის </a:t>
          </a:r>
          <a:r>
            <a:rPr lang="en-US" dirty="0"/>
            <a:t>445</a:t>
          </a:r>
        </a:p>
      </dgm:t>
    </dgm:pt>
    <dgm:pt modelId="{16776F8A-25A9-48F0-8178-236D4FDACB6C}" type="parTrans" cxnId="{9430966C-B8A3-44B0-A6B9-3F9F6E220AFD}">
      <dgm:prSet/>
      <dgm:spPr/>
      <dgm:t>
        <a:bodyPr/>
        <a:lstStyle/>
        <a:p>
          <a:endParaRPr lang="en-US"/>
        </a:p>
      </dgm:t>
    </dgm:pt>
    <dgm:pt modelId="{2B0407C0-737D-43CE-8466-F09741B35334}" type="sibTrans" cxnId="{9430966C-B8A3-44B0-A6B9-3F9F6E220AFD}">
      <dgm:prSet/>
      <dgm:spPr/>
      <dgm:t>
        <a:bodyPr/>
        <a:lstStyle/>
        <a:p>
          <a:endParaRPr lang="en-US"/>
        </a:p>
      </dgm:t>
    </dgm:pt>
    <dgm:pt modelId="{A65DBD9B-3EB3-4E8E-A37B-3E0F711E0974}" type="pres">
      <dgm:prSet presAssocID="{76293C9B-B224-4B80-A375-966E45E208C2}" presName="Name0" presStyleCnt="0">
        <dgm:presLayoutVars>
          <dgm:dir/>
          <dgm:animLvl val="lvl"/>
          <dgm:resizeHandles val="exact"/>
        </dgm:presLayoutVars>
      </dgm:prSet>
      <dgm:spPr/>
    </dgm:pt>
    <dgm:pt modelId="{8EFA65A9-8912-4431-9686-83828072126F}" type="pres">
      <dgm:prSet presAssocID="{83C4FBCE-9BB6-4DCA-8319-ECC8B30C190D}" presName="vertFlow" presStyleCnt="0"/>
      <dgm:spPr/>
    </dgm:pt>
    <dgm:pt modelId="{EAC4656D-1673-484B-AD93-31F62F303A50}" type="pres">
      <dgm:prSet presAssocID="{83C4FBCE-9BB6-4DCA-8319-ECC8B30C190D}" presName="header" presStyleLbl="node1" presStyleIdx="0" presStyleCnt="2"/>
      <dgm:spPr/>
    </dgm:pt>
    <dgm:pt modelId="{7697A03F-445F-4622-AA74-EE20AFDC0220}" type="pres">
      <dgm:prSet presAssocID="{D65AE706-FB95-4E51-97A4-4EECF25DEC05}" presName="parTrans" presStyleLbl="sibTrans2D1" presStyleIdx="0" presStyleCnt="4"/>
      <dgm:spPr/>
    </dgm:pt>
    <dgm:pt modelId="{F7156DE7-6831-4B5C-B72D-EFE5617D4CFF}" type="pres">
      <dgm:prSet presAssocID="{28DDC094-2F92-4D23-B394-30B2DE0EC4A5}" presName="child" presStyleLbl="alignAccFollowNode1" presStyleIdx="0" presStyleCnt="4">
        <dgm:presLayoutVars>
          <dgm:chMax val="0"/>
          <dgm:bulletEnabled val="1"/>
        </dgm:presLayoutVars>
      </dgm:prSet>
      <dgm:spPr/>
    </dgm:pt>
    <dgm:pt modelId="{B2BB8072-6256-4143-9BFE-3FEDFC069F14}" type="pres">
      <dgm:prSet presAssocID="{7B765318-8F7A-4064-BDD9-65C149FC0A8C}" presName="sibTrans" presStyleLbl="sibTrans2D1" presStyleIdx="1" presStyleCnt="4"/>
      <dgm:spPr/>
    </dgm:pt>
    <dgm:pt modelId="{C0855ADE-4AC4-4641-B8F0-3FCD2301AB89}" type="pres">
      <dgm:prSet presAssocID="{5FDEB228-E8CC-4784-88A9-3A1D5C29559D}" presName="child" presStyleLbl="alignAccFollowNode1" presStyleIdx="1" presStyleCnt="4">
        <dgm:presLayoutVars>
          <dgm:chMax val="0"/>
          <dgm:bulletEnabled val="1"/>
        </dgm:presLayoutVars>
      </dgm:prSet>
      <dgm:spPr/>
    </dgm:pt>
    <dgm:pt modelId="{F4B2C149-CC4D-41FD-8462-B398714F641D}" type="pres">
      <dgm:prSet presAssocID="{83C4FBCE-9BB6-4DCA-8319-ECC8B30C190D}" presName="hSp" presStyleCnt="0"/>
      <dgm:spPr/>
    </dgm:pt>
    <dgm:pt modelId="{66DA4ABB-E45C-469A-A156-F888F3CDE0E7}" type="pres">
      <dgm:prSet presAssocID="{D5FF6899-8F70-4EB5-ABE7-65EAADA06B36}" presName="vertFlow" presStyleCnt="0"/>
      <dgm:spPr/>
    </dgm:pt>
    <dgm:pt modelId="{C770791B-0B13-400C-AA8B-F28EDC60BD93}" type="pres">
      <dgm:prSet presAssocID="{D5FF6899-8F70-4EB5-ABE7-65EAADA06B36}" presName="header" presStyleLbl="node1" presStyleIdx="1" presStyleCnt="2"/>
      <dgm:spPr/>
    </dgm:pt>
    <dgm:pt modelId="{1DC23F45-60BF-4356-8B45-517936B3C4F3}" type="pres">
      <dgm:prSet presAssocID="{7F3C07A1-E0FF-4866-90F2-4E6BC312489F}" presName="parTrans" presStyleLbl="sibTrans2D1" presStyleIdx="2" presStyleCnt="4"/>
      <dgm:spPr/>
    </dgm:pt>
    <dgm:pt modelId="{FDF95B7E-A218-4A03-836B-944DAB266DD1}" type="pres">
      <dgm:prSet presAssocID="{57DF9FB6-C41C-449A-9BD3-C9459C2C7520}" presName="child" presStyleLbl="alignAccFollowNode1" presStyleIdx="2" presStyleCnt="4">
        <dgm:presLayoutVars>
          <dgm:chMax val="0"/>
          <dgm:bulletEnabled val="1"/>
        </dgm:presLayoutVars>
      </dgm:prSet>
      <dgm:spPr/>
    </dgm:pt>
    <dgm:pt modelId="{6D1D44DC-34DC-4310-BFBD-F2F3EEF5A144}" type="pres">
      <dgm:prSet presAssocID="{884C1F16-AE26-46EA-8DFD-72CC59F234A9}" presName="sibTrans" presStyleLbl="sibTrans2D1" presStyleIdx="3" presStyleCnt="4"/>
      <dgm:spPr/>
    </dgm:pt>
    <dgm:pt modelId="{916BB7AE-652F-4BB8-89D1-5DDBDEFFAC1F}" type="pres">
      <dgm:prSet presAssocID="{7CF8BB1A-1995-4A65-8B19-73E8CC7F8EBE}" presName="child" presStyleLbl="alignAccFollowNode1" presStyleIdx="3" presStyleCnt="4">
        <dgm:presLayoutVars>
          <dgm:chMax val="0"/>
          <dgm:bulletEnabled val="1"/>
        </dgm:presLayoutVars>
      </dgm:prSet>
      <dgm:spPr/>
    </dgm:pt>
  </dgm:ptLst>
  <dgm:cxnLst>
    <dgm:cxn modelId="{87AAA909-4494-43F5-8932-4E260C414D41}" type="presOf" srcId="{D5FF6899-8F70-4EB5-ABE7-65EAADA06B36}" destId="{C770791B-0B13-400C-AA8B-F28EDC60BD93}" srcOrd="0" destOrd="0" presId="urn:microsoft.com/office/officeart/2005/8/layout/lProcess1"/>
    <dgm:cxn modelId="{0FEB7A13-A4EB-46A9-9085-F1404A8AE545}" srcId="{D5FF6899-8F70-4EB5-ABE7-65EAADA06B36}" destId="{57DF9FB6-C41C-449A-9BD3-C9459C2C7520}" srcOrd="0" destOrd="0" parTransId="{7F3C07A1-E0FF-4866-90F2-4E6BC312489F}" sibTransId="{884C1F16-AE26-46EA-8DFD-72CC59F234A9}"/>
    <dgm:cxn modelId="{B9557220-D34D-4FDA-9648-FE9F5D79423D}" type="presOf" srcId="{7CF8BB1A-1995-4A65-8B19-73E8CC7F8EBE}" destId="{916BB7AE-652F-4BB8-89D1-5DDBDEFFAC1F}" srcOrd="0" destOrd="0" presId="urn:microsoft.com/office/officeart/2005/8/layout/lProcess1"/>
    <dgm:cxn modelId="{3846D623-364E-40A9-83E7-CCF01E35AF11}" type="presOf" srcId="{7F3C07A1-E0FF-4866-90F2-4E6BC312489F}" destId="{1DC23F45-60BF-4356-8B45-517936B3C4F3}" srcOrd="0" destOrd="0" presId="urn:microsoft.com/office/officeart/2005/8/layout/lProcess1"/>
    <dgm:cxn modelId="{9737252A-56BF-49B9-A3FB-719E24DBDC61}" srcId="{83C4FBCE-9BB6-4DCA-8319-ECC8B30C190D}" destId="{28DDC094-2F92-4D23-B394-30B2DE0EC4A5}" srcOrd="0" destOrd="0" parTransId="{D65AE706-FB95-4E51-97A4-4EECF25DEC05}" sibTransId="{7B765318-8F7A-4064-BDD9-65C149FC0A8C}"/>
    <dgm:cxn modelId="{FB353936-0609-4434-9749-97E490AB837A}" type="presOf" srcId="{D65AE706-FB95-4E51-97A4-4EECF25DEC05}" destId="{7697A03F-445F-4622-AA74-EE20AFDC0220}" srcOrd="0" destOrd="0" presId="urn:microsoft.com/office/officeart/2005/8/layout/lProcess1"/>
    <dgm:cxn modelId="{F956293A-E7E2-4812-A7FE-1A147E37B74A}" type="presOf" srcId="{28DDC094-2F92-4D23-B394-30B2DE0EC4A5}" destId="{F7156DE7-6831-4B5C-B72D-EFE5617D4CFF}" srcOrd="0" destOrd="0" presId="urn:microsoft.com/office/officeart/2005/8/layout/lProcess1"/>
    <dgm:cxn modelId="{59F54E41-B51C-49CB-BC3F-4AC680FDF204}" type="presOf" srcId="{57DF9FB6-C41C-449A-9BD3-C9459C2C7520}" destId="{FDF95B7E-A218-4A03-836B-944DAB266DD1}" srcOrd="0" destOrd="0" presId="urn:microsoft.com/office/officeart/2005/8/layout/lProcess1"/>
    <dgm:cxn modelId="{14C8984D-3BE2-4B34-B482-E89C11D3FABD}" srcId="{83C4FBCE-9BB6-4DCA-8319-ECC8B30C190D}" destId="{5FDEB228-E8CC-4784-88A9-3A1D5C29559D}" srcOrd="1" destOrd="0" parTransId="{4CA3094F-EA19-4A9B-BC91-C28690133FCC}" sibTransId="{99AE8A9F-7F9A-4EE6-A7DB-47C3468F0244}"/>
    <dgm:cxn modelId="{C34E5A6A-1344-4902-ABF7-789CF246DFAB}" type="presOf" srcId="{83C4FBCE-9BB6-4DCA-8319-ECC8B30C190D}" destId="{EAC4656D-1673-484B-AD93-31F62F303A50}" srcOrd="0" destOrd="0" presId="urn:microsoft.com/office/officeart/2005/8/layout/lProcess1"/>
    <dgm:cxn modelId="{9430966C-B8A3-44B0-A6B9-3F9F6E220AFD}" srcId="{D5FF6899-8F70-4EB5-ABE7-65EAADA06B36}" destId="{7CF8BB1A-1995-4A65-8B19-73E8CC7F8EBE}" srcOrd="1" destOrd="0" parTransId="{16776F8A-25A9-48F0-8178-236D4FDACB6C}" sibTransId="{2B0407C0-737D-43CE-8466-F09741B35334}"/>
    <dgm:cxn modelId="{EB480078-B2A5-4074-B007-423959E3E615}" srcId="{76293C9B-B224-4B80-A375-966E45E208C2}" destId="{D5FF6899-8F70-4EB5-ABE7-65EAADA06B36}" srcOrd="1" destOrd="0" parTransId="{40E6EE00-EDC9-43E4-A441-5956F7C1CC4A}" sibTransId="{D802025B-817B-4FFE-BD1C-3195F2DC026C}"/>
    <dgm:cxn modelId="{4DCA8596-BAEA-4C4F-8E66-78F79F85465B}" type="presOf" srcId="{5FDEB228-E8CC-4784-88A9-3A1D5C29559D}" destId="{C0855ADE-4AC4-4641-B8F0-3FCD2301AB89}" srcOrd="0" destOrd="0" presId="urn:microsoft.com/office/officeart/2005/8/layout/lProcess1"/>
    <dgm:cxn modelId="{2E7358BC-AF5C-4AF1-BF2A-1C735684418B}" srcId="{76293C9B-B224-4B80-A375-966E45E208C2}" destId="{83C4FBCE-9BB6-4DCA-8319-ECC8B30C190D}" srcOrd="0" destOrd="0" parTransId="{D7F0968D-E9E0-49BE-AA25-DA7887B5607C}" sibTransId="{66D88421-9162-415F-B8DC-D44B9ACEFA8F}"/>
    <dgm:cxn modelId="{C782F5CC-D0C4-422A-9EBD-BABE429A9D96}" type="presOf" srcId="{7B765318-8F7A-4064-BDD9-65C149FC0A8C}" destId="{B2BB8072-6256-4143-9BFE-3FEDFC069F14}" srcOrd="0" destOrd="0" presId="urn:microsoft.com/office/officeart/2005/8/layout/lProcess1"/>
    <dgm:cxn modelId="{EF8DE0CF-3044-4DF8-88F0-3885BAFD4ECE}" type="presOf" srcId="{76293C9B-B224-4B80-A375-966E45E208C2}" destId="{A65DBD9B-3EB3-4E8E-A37B-3E0F711E0974}" srcOrd="0" destOrd="0" presId="urn:microsoft.com/office/officeart/2005/8/layout/lProcess1"/>
    <dgm:cxn modelId="{E38BB4D7-D007-4EF0-95D0-FE5662B6976C}" type="presOf" srcId="{884C1F16-AE26-46EA-8DFD-72CC59F234A9}" destId="{6D1D44DC-34DC-4310-BFBD-F2F3EEF5A144}" srcOrd="0" destOrd="0" presId="urn:microsoft.com/office/officeart/2005/8/layout/lProcess1"/>
    <dgm:cxn modelId="{F8D4796F-AB08-4EA2-94A6-862E50C9B930}" type="presParOf" srcId="{A65DBD9B-3EB3-4E8E-A37B-3E0F711E0974}" destId="{8EFA65A9-8912-4431-9686-83828072126F}" srcOrd="0" destOrd="0" presId="urn:microsoft.com/office/officeart/2005/8/layout/lProcess1"/>
    <dgm:cxn modelId="{393E12AC-605E-43E1-9A54-A078346765FD}" type="presParOf" srcId="{8EFA65A9-8912-4431-9686-83828072126F}" destId="{EAC4656D-1673-484B-AD93-31F62F303A50}" srcOrd="0" destOrd="0" presId="urn:microsoft.com/office/officeart/2005/8/layout/lProcess1"/>
    <dgm:cxn modelId="{D604F0CD-3C54-488A-B7BF-B17A54591EEC}" type="presParOf" srcId="{8EFA65A9-8912-4431-9686-83828072126F}" destId="{7697A03F-445F-4622-AA74-EE20AFDC0220}" srcOrd="1" destOrd="0" presId="urn:microsoft.com/office/officeart/2005/8/layout/lProcess1"/>
    <dgm:cxn modelId="{EAFC9C49-D6B3-4E49-8864-C25191F575DD}" type="presParOf" srcId="{8EFA65A9-8912-4431-9686-83828072126F}" destId="{F7156DE7-6831-4B5C-B72D-EFE5617D4CFF}" srcOrd="2" destOrd="0" presId="urn:microsoft.com/office/officeart/2005/8/layout/lProcess1"/>
    <dgm:cxn modelId="{6999CC03-38E6-4990-AEFE-E2BD2013F1FC}" type="presParOf" srcId="{8EFA65A9-8912-4431-9686-83828072126F}" destId="{B2BB8072-6256-4143-9BFE-3FEDFC069F14}" srcOrd="3" destOrd="0" presId="urn:microsoft.com/office/officeart/2005/8/layout/lProcess1"/>
    <dgm:cxn modelId="{D4C4149C-10FD-4D19-A46C-B7FB25FEDF75}" type="presParOf" srcId="{8EFA65A9-8912-4431-9686-83828072126F}" destId="{C0855ADE-4AC4-4641-B8F0-3FCD2301AB89}" srcOrd="4" destOrd="0" presId="urn:microsoft.com/office/officeart/2005/8/layout/lProcess1"/>
    <dgm:cxn modelId="{68EE30BB-0F51-45D5-85DE-156D38BC412C}" type="presParOf" srcId="{A65DBD9B-3EB3-4E8E-A37B-3E0F711E0974}" destId="{F4B2C149-CC4D-41FD-8462-B398714F641D}" srcOrd="1" destOrd="0" presId="urn:microsoft.com/office/officeart/2005/8/layout/lProcess1"/>
    <dgm:cxn modelId="{E8019253-2667-4D02-804A-FC87C67125FB}" type="presParOf" srcId="{A65DBD9B-3EB3-4E8E-A37B-3E0F711E0974}" destId="{66DA4ABB-E45C-469A-A156-F888F3CDE0E7}" srcOrd="2" destOrd="0" presId="urn:microsoft.com/office/officeart/2005/8/layout/lProcess1"/>
    <dgm:cxn modelId="{B15F35C4-A1B0-4E60-83AE-A72CC0C87FF0}" type="presParOf" srcId="{66DA4ABB-E45C-469A-A156-F888F3CDE0E7}" destId="{C770791B-0B13-400C-AA8B-F28EDC60BD93}" srcOrd="0" destOrd="0" presId="urn:microsoft.com/office/officeart/2005/8/layout/lProcess1"/>
    <dgm:cxn modelId="{13CC79F8-2B08-4F2C-B980-320010CE9DDA}" type="presParOf" srcId="{66DA4ABB-E45C-469A-A156-F888F3CDE0E7}" destId="{1DC23F45-60BF-4356-8B45-517936B3C4F3}" srcOrd="1" destOrd="0" presId="urn:microsoft.com/office/officeart/2005/8/layout/lProcess1"/>
    <dgm:cxn modelId="{44625FF5-FC20-4EF8-9A7E-6F570A56E0FE}" type="presParOf" srcId="{66DA4ABB-E45C-469A-A156-F888F3CDE0E7}" destId="{FDF95B7E-A218-4A03-836B-944DAB266DD1}" srcOrd="2" destOrd="0" presId="urn:microsoft.com/office/officeart/2005/8/layout/lProcess1"/>
    <dgm:cxn modelId="{6ED3533C-889E-404E-9D77-3A8B9FD2E4BE}" type="presParOf" srcId="{66DA4ABB-E45C-469A-A156-F888F3CDE0E7}" destId="{6D1D44DC-34DC-4310-BFBD-F2F3EEF5A144}" srcOrd="3" destOrd="0" presId="urn:microsoft.com/office/officeart/2005/8/layout/lProcess1"/>
    <dgm:cxn modelId="{08E27142-D13E-48AE-AFCF-B888DAE0F5E7}" type="presParOf" srcId="{66DA4ABB-E45C-469A-A156-F888F3CDE0E7}" destId="{916BB7AE-652F-4BB8-89D1-5DDBDEFFAC1F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8189CA-EC0A-49EE-A6A9-B121356D4BCA}" type="doc">
      <dgm:prSet loTypeId="urn:diagrams.loki3.com/Bracket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940C064-745F-4519-A1FE-3B15B67105B7}">
      <dgm:prSet phldrT="[Text]" custT="1"/>
      <dgm:spPr/>
      <dgm:t>
        <a:bodyPr/>
        <a:lstStyle/>
        <a:p>
          <a:r>
            <a:rPr lang="ka-GE" sz="1600">
              <a:solidFill>
                <a:schemeClr val="tx1"/>
              </a:solidFill>
            </a:rPr>
            <a:t>სათემო ამბულატორია</a:t>
          </a:r>
          <a:endParaRPr lang="en-US" sz="1600" dirty="0">
            <a:solidFill>
              <a:schemeClr val="tx1"/>
            </a:solidFill>
          </a:endParaRPr>
        </a:p>
      </dgm:t>
    </dgm:pt>
    <dgm:pt modelId="{4154E6F1-F983-4AE2-8972-57B488B89EA0}" type="parTrans" cxnId="{E13D9A22-11A2-427D-9834-D724CDEA9200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AEB4450A-37AC-49E0-85D1-4EE810C3BD94}" type="sibTrans" cxnId="{E13D9A22-11A2-427D-9834-D724CDEA9200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AC576031-5D4E-42C0-BD18-D750C3A292C6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1600">
              <a:solidFill>
                <a:schemeClr val="tx1"/>
              </a:solidFill>
              <a:latin typeface="Calibri" panose="020F0502020204030204" pitchFamily="34" charset="0"/>
            </a:rPr>
            <a:t>სათემო ამბულატორიული</a:t>
          </a:r>
          <a:endParaRPr lang="en-US" sz="1600" dirty="0">
            <a:solidFill>
              <a:schemeClr val="tx1"/>
            </a:solidFill>
          </a:endParaRPr>
        </a:p>
      </dgm:t>
    </dgm:pt>
    <dgm:pt modelId="{D0916ACC-6017-4C6A-A876-15FC27C2E9E4}" type="parTrans" cxnId="{B77B6DBD-ADDA-4806-8E59-3E9030EDFDCC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E821B75F-0733-4E6D-AD70-228F968D40AE}" type="sibTrans" cxnId="{B77B6DBD-ADDA-4806-8E59-3E9030EDFDCC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F830AAE8-081F-413A-B000-217706C25605}">
      <dgm:prSet phldrT="[Text]" custT="1"/>
      <dgm:spPr/>
      <dgm:t>
        <a:bodyPr/>
        <a:lstStyle/>
        <a:p>
          <a:r>
            <a:rPr lang="ka-GE" sz="1600" b="1">
              <a:solidFill>
                <a:schemeClr val="tx1"/>
              </a:solidFill>
            </a:rPr>
            <a:t>ჰოსპიტალური</a:t>
          </a:r>
          <a:endParaRPr lang="en-US" sz="1600" b="1" dirty="0">
            <a:solidFill>
              <a:schemeClr val="tx1"/>
            </a:solidFill>
          </a:endParaRPr>
        </a:p>
      </dgm:t>
    </dgm:pt>
    <dgm:pt modelId="{B2B45D82-DFC9-4568-9D80-448CDCE50B75}" type="parTrans" cxnId="{1A1BC5C4-CC33-428B-9964-4367E5125143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0DBB73D7-AC27-4E80-8C7F-8DC591B30476}" type="sibTrans" cxnId="{1A1BC5C4-CC33-428B-9964-4367E5125143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4E839C0A-7B45-40D5-A124-607AC21268B3}">
      <dgm:prSet phldrT="[Text]" custT="1"/>
      <dgm:spPr>
        <a:solidFill>
          <a:schemeClr val="bg2"/>
        </a:solidFill>
        <a:ln>
          <a:solidFill>
            <a:srgbClr val="C00000"/>
          </a:solidFill>
        </a:ln>
      </dgm:spPr>
      <dgm:t>
        <a:bodyPr/>
        <a:lstStyle/>
        <a:p>
          <a:pPr marL="285750" defTabSz="1333500">
            <a:spcAft>
              <a:spcPct val="15000"/>
            </a:spcAft>
          </a:pPr>
          <a:endParaRPr lang="en-US" sz="1600" dirty="0">
            <a:solidFill>
              <a:schemeClr val="tx1"/>
            </a:solidFill>
          </a:endParaRPr>
        </a:p>
      </dgm:t>
    </dgm:pt>
    <dgm:pt modelId="{DF688E9C-8806-4130-A0CC-3F4239A9B70D}" type="parTrans" cxnId="{84FEA116-585B-42DE-9A44-2546BA26F8B4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BB7FBC68-066F-4968-9ABA-027B18EB6ED7}" type="sibTrans" cxnId="{84FEA116-585B-42DE-9A44-2546BA26F8B4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FE00ABEB-F498-4722-AD78-9C2218D5C0C5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1600">
              <a:solidFill>
                <a:schemeClr val="tx1"/>
              </a:solidFill>
              <a:latin typeface="Calibri" panose="020F0502020204030204" pitchFamily="34" charset="0"/>
            </a:rPr>
            <a:t>ფსიქოსოციალური რეაბილიტაცია</a:t>
          </a:r>
          <a:r>
            <a:rPr lang="en-US" sz="1600">
              <a:solidFill>
                <a:schemeClr val="tx1"/>
              </a:solidFill>
              <a:latin typeface="Calibri" panose="020F0502020204030204" pitchFamily="34" charset="0"/>
            </a:rPr>
            <a:t>/</a:t>
          </a:r>
          <a:r>
            <a:rPr lang="ka-GE" sz="1600">
              <a:solidFill>
                <a:schemeClr val="tx1"/>
              </a:solidFill>
              <a:latin typeface="Calibri" panose="020F0502020204030204" pitchFamily="34" charset="0"/>
            </a:rPr>
            <a:t>დღის ცენტრები</a:t>
          </a:r>
          <a:endParaRPr lang="en-US" sz="1600" dirty="0">
            <a:solidFill>
              <a:schemeClr val="tx1"/>
            </a:solidFill>
          </a:endParaRPr>
        </a:p>
      </dgm:t>
    </dgm:pt>
    <dgm:pt modelId="{FD0DD308-8E14-44E3-A6DD-1F44314F6D38}" type="parTrans" cxnId="{0A3168C5-1A2B-4DB8-98A6-1E0EDEA6FAC0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9D315D38-A5C8-4F6A-B387-B2F4A9E1214B}" type="sibTrans" cxnId="{0A3168C5-1A2B-4DB8-98A6-1E0EDEA6FAC0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F710CE5C-7868-4D88-8E6B-AADDCBCBEB35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1600">
              <a:solidFill>
                <a:schemeClr val="tx1"/>
              </a:solidFill>
              <a:latin typeface="Calibri" panose="020F0502020204030204" pitchFamily="34" charset="0"/>
            </a:rPr>
            <a:t>ბავშვთა ფსიქიკური ჯანმრთელობა</a:t>
          </a:r>
          <a:endParaRPr lang="en-US" sz="1600" dirty="0">
            <a:solidFill>
              <a:schemeClr val="tx1"/>
            </a:solidFill>
          </a:endParaRPr>
        </a:p>
      </dgm:t>
    </dgm:pt>
    <dgm:pt modelId="{9DC71CC5-9A73-4563-9918-344A10FFA5E6}" type="parTrans" cxnId="{5CC251B5-3175-444E-8A20-6C5A11F89183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543F7E26-0F03-42BE-9D59-78FA83AB80F7}" type="sibTrans" cxnId="{5CC251B5-3175-444E-8A20-6C5A11F89183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854A70F0-BC11-4B6E-A26D-E91E09DF1AD5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1600">
              <a:solidFill>
                <a:schemeClr val="tx1"/>
              </a:solidFill>
              <a:latin typeface="Calibri" panose="020F0502020204030204" pitchFamily="34" charset="0"/>
            </a:rPr>
            <a:t>ფსიქიატრიული კრიზისული ინტერვენცია მოზრდილთათვის</a:t>
          </a:r>
          <a:endParaRPr lang="en-US" sz="1600" dirty="0">
            <a:solidFill>
              <a:schemeClr val="tx1"/>
            </a:solidFill>
          </a:endParaRPr>
        </a:p>
      </dgm:t>
    </dgm:pt>
    <dgm:pt modelId="{9228DA6E-3612-4E44-86EB-5B214D723DE5}" type="parTrans" cxnId="{D5213E5B-F2F8-4E52-9A70-48124040ED85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4C4873CA-8E32-420B-B091-9E2A8C1D3A1A}" type="sibTrans" cxnId="{D5213E5B-F2F8-4E52-9A70-48124040ED85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2CD0F3C4-E4DE-4D7A-A49E-E36929F74AF9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1600">
              <a:solidFill>
                <a:schemeClr val="tx1"/>
              </a:solidFill>
              <a:latin typeface="Calibri" panose="020F0502020204030204" pitchFamily="34" charset="0"/>
            </a:rPr>
            <a:t>მობილური გუნდი</a:t>
          </a:r>
          <a:endParaRPr lang="ka-GE" sz="1600">
            <a:solidFill>
              <a:schemeClr val="tx1"/>
            </a:solidFill>
            <a:latin typeface="Arial" panose="020B0604020202020204" pitchFamily="34" charset="0"/>
          </a:endParaRPr>
        </a:p>
        <a:p>
          <a:endParaRPr lang="en-US" sz="1600" dirty="0">
            <a:solidFill>
              <a:schemeClr val="tx1"/>
            </a:solidFill>
          </a:endParaRPr>
        </a:p>
      </dgm:t>
    </dgm:pt>
    <dgm:pt modelId="{AB81CF18-B2D1-4B26-B807-85D90B967C06}" type="parTrans" cxnId="{6BB0FAD6-16A7-4615-9FD9-09B9AEFFDC4C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FDB6D8C3-F54E-4DB4-AD77-B2061A1B2F65}" type="sibTrans" cxnId="{6BB0FAD6-16A7-4615-9FD9-09B9AEFFDC4C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C4296217-C3ED-4A2B-8B78-7B4253AC7C0E}">
      <dgm:prSet custT="1"/>
      <dgm:spPr>
        <a:solidFill>
          <a:schemeClr val="bg2"/>
        </a:solidFill>
        <a:ln>
          <a:solidFill>
            <a:srgbClr val="C00000"/>
          </a:solidFill>
        </a:ln>
      </dgm:spPr>
      <dgm:t>
        <a:bodyPr/>
        <a:lstStyle/>
        <a:p>
          <a:r>
            <a:rPr lang="ka-GE" sz="1600">
              <a:solidFill>
                <a:schemeClr val="tx1"/>
              </a:solidFill>
            </a:rPr>
            <a:t>მოზრდილთა ჰოსპიტალური მომსახურება</a:t>
          </a:r>
          <a:endParaRPr lang="en-US" sz="1600" dirty="0">
            <a:solidFill>
              <a:schemeClr val="tx1"/>
            </a:solidFill>
          </a:endParaRPr>
        </a:p>
      </dgm:t>
    </dgm:pt>
    <dgm:pt modelId="{E26E8739-0675-4B27-867F-4EFE3B164374}" type="parTrans" cxnId="{6EEE6BBB-324F-4E29-BD30-66525A74F79F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24F7C060-2CD5-4971-BEB1-D5D2B15DFC59}" type="sibTrans" cxnId="{6EEE6BBB-324F-4E29-BD30-66525A74F79F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5F156E42-7956-472B-9578-A90371D834BD}">
      <dgm:prSet custT="1"/>
      <dgm:spPr>
        <a:solidFill>
          <a:schemeClr val="bg2"/>
        </a:solidFill>
        <a:ln>
          <a:solidFill>
            <a:srgbClr val="C00000"/>
          </a:solidFill>
        </a:ln>
      </dgm:spPr>
      <dgm:t>
        <a:bodyPr/>
        <a:lstStyle/>
        <a:p>
          <a:r>
            <a:rPr lang="ka-GE" sz="1600">
              <a:solidFill>
                <a:schemeClr val="tx1"/>
              </a:solidFill>
            </a:rPr>
            <a:t>ბავშვთა ჰოსპიტალური მომსახურება </a:t>
          </a:r>
          <a:endParaRPr lang="en-US" sz="1600" dirty="0">
            <a:solidFill>
              <a:schemeClr val="tx1"/>
            </a:solidFill>
          </a:endParaRPr>
        </a:p>
      </dgm:t>
    </dgm:pt>
    <dgm:pt modelId="{6DE1DBDD-0F2E-4F89-A727-1FCF4E176D60}" type="parTrans" cxnId="{4DD3D58E-81AB-40B0-A044-BE655ADFB3F9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F0BA2A2E-E35D-437A-BE52-224241B5D2E0}" type="sibTrans" cxnId="{4DD3D58E-81AB-40B0-A044-BE655ADFB3F9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160572D8-7382-4375-959E-A9833DD461E2}">
      <dgm:prSet custT="1"/>
      <dgm:spPr/>
      <dgm:t>
        <a:bodyPr/>
        <a:lstStyle/>
        <a:p>
          <a:r>
            <a:rPr lang="ka-GE" sz="1600" b="1">
              <a:solidFill>
                <a:schemeClr val="tx1"/>
              </a:solidFill>
            </a:rPr>
            <a:t>გრძელვადიანი მოვლა</a:t>
          </a:r>
          <a:endParaRPr lang="en-US" sz="1600" b="1" dirty="0">
            <a:solidFill>
              <a:schemeClr val="tx1"/>
            </a:solidFill>
          </a:endParaRPr>
        </a:p>
      </dgm:t>
    </dgm:pt>
    <dgm:pt modelId="{DE086B7A-B7EB-4AC9-AC84-F01CED4E26A8}" type="parTrans" cxnId="{165C1E1B-31AE-4F4D-9598-E22F13142824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42A8CB32-1615-4A4D-8EDF-83015B4A5D23}" type="sibTrans" cxnId="{165C1E1B-31AE-4F4D-9598-E22F13142824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E4F6D337-119E-4068-BB54-A3738A2890F5}">
      <dgm:prSet custT="1"/>
      <dgm:spPr>
        <a:solidFill>
          <a:schemeClr val="bg2">
            <a:lumMod val="90000"/>
          </a:schemeClr>
        </a:solidFill>
        <a:ln>
          <a:solidFill>
            <a:srgbClr val="C00000"/>
          </a:solidFill>
        </a:ln>
      </dgm:spPr>
      <dgm:t>
        <a:bodyPr/>
        <a:lstStyle/>
        <a:p>
          <a:r>
            <a:rPr lang="ka-GE" sz="1600">
              <a:solidFill>
                <a:schemeClr val="tx1"/>
              </a:solidFill>
            </a:rPr>
            <a:t>ფსიქიკური დარღვევების მქონე შშმ პირთა თავშესაფარი</a:t>
          </a:r>
          <a:endParaRPr lang="en-US" sz="1600" dirty="0">
            <a:solidFill>
              <a:schemeClr val="tx1"/>
            </a:solidFill>
          </a:endParaRPr>
        </a:p>
      </dgm:t>
    </dgm:pt>
    <dgm:pt modelId="{3030733B-0304-4121-B79C-0484EF4D1917}" type="parTrans" cxnId="{B3B2C6AF-9B11-45C7-A854-A8627ECFF1A8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A54105D7-4186-4F3A-96A8-0CD9AB43DE7A}" type="sibTrans" cxnId="{B3B2C6AF-9B11-45C7-A854-A8627ECFF1A8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D6F7D517-24D3-4358-94EC-0A5B98F7E0FF}">
      <dgm:prSet custT="1"/>
      <dgm:spPr>
        <a:solidFill>
          <a:schemeClr val="bg2">
            <a:lumMod val="90000"/>
          </a:schemeClr>
        </a:solidFill>
        <a:ln>
          <a:solidFill>
            <a:srgbClr val="C00000"/>
          </a:solidFill>
        </a:ln>
      </dgm:spPr>
      <dgm:t>
        <a:bodyPr/>
        <a:lstStyle/>
        <a:p>
          <a:r>
            <a:rPr lang="ka-GE" sz="1600" dirty="0">
              <a:solidFill>
                <a:schemeClr val="tx1"/>
              </a:solidFill>
            </a:rPr>
            <a:t>საცხოვრისი</a:t>
          </a:r>
          <a:endParaRPr lang="en-US" sz="1600" dirty="0">
            <a:solidFill>
              <a:schemeClr val="tx1"/>
            </a:solidFill>
          </a:endParaRPr>
        </a:p>
      </dgm:t>
    </dgm:pt>
    <dgm:pt modelId="{220E98A1-09F5-4F59-B76D-83D36A4B7A87}" type="parTrans" cxnId="{5B9742DB-EF89-4D75-AFD6-D9CFFDE285EC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33B5E116-EE60-48BE-9791-9564824856D3}" type="sibTrans" cxnId="{5B9742DB-EF89-4D75-AFD6-D9CFFDE285EC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946FF295-EB4B-1F44-85F0-2B3E1BB2AA3B}">
      <dgm:prSet custT="1"/>
      <dgm:spPr>
        <a:solidFill>
          <a:schemeClr val="bg2">
            <a:lumMod val="90000"/>
          </a:schemeClr>
        </a:solidFill>
        <a:ln>
          <a:solidFill>
            <a:srgbClr val="C00000"/>
          </a:solidFill>
        </a:ln>
      </dgm:spPr>
      <dgm:t>
        <a:bodyPr/>
        <a:lstStyle/>
        <a:p>
          <a:r>
            <a:rPr lang="ka-GE" sz="1600" dirty="0">
              <a:solidFill>
                <a:schemeClr val="tx1"/>
              </a:solidFill>
            </a:rPr>
            <a:t>საოჯახო ტიპის სახლები</a:t>
          </a:r>
          <a:endParaRPr lang="en-US" sz="1600" dirty="0">
            <a:solidFill>
              <a:schemeClr val="tx1"/>
            </a:solidFill>
          </a:endParaRPr>
        </a:p>
      </dgm:t>
    </dgm:pt>
    <dgm:pt modelId="{7C64D45B-D88E-FE47-B988-BB1A39D2BAB5}" type="parTrans" cxnId="{54E100BB-879C-1540-9070-F496EC69BF41}">
      <dgm:prSet/>
      <dgm:spPr/>
      <dgm:t>
        <a:bodyPr/>
        <a:lstStyle/>
        <a:p>
          <a:endParaRPr lang="en-US"/>
        </a:p>
      </dgm:t>
    </dgm:pt>
    <dgm:pt modelId="{F0096DF8-9379-5A45-BEFF-647D62466E21}" type="sibTrans" cxnId="{54E100BB-879C-1540-9070-F496EC69BF41}">
      <dgm:prSet/>
      <dgm:spPr/>
      <dgm:t>
        <a:bodyPr/>
        <a:lstStyle/>
        <a:p>
          <a:endParaRPr lang="en-US"/>
        </a:p>
      </dgm:t>
    </dgm:pt>
    <dgm:pt modelId="{27E77B79-30B6-4EBD-831B-BBBD5B1C4F78}" type="pres">
      <dgm:prSet presAssocID="{618189CA-EC0A-49EE-A6A9-B121356D4BCA}" presName="Name0" presStyleCnt="0">
        <dgm:presLayoutVars>
          <dgm:dir/>
          <dgm:animLvl val="lvl"/>
          <dgm:resizeHandles val="exact"/>
        </dgm:presLayoutVars>
      </dgm:prSet>
      <dgm:spPr/>
    </dgm:pt>
    <dgm:pt modelId="{5F293CE8-140D-4E0B-998F-0AD0148AFDDC}" type="pres">
      <dgm:prSet presAssocID="{1940C064-745F-4519-A1FE-3B15B67105B7}" presName="linNode" presStyleCnt="0"/>
      <dgm:spPr/>
    </dgm:pt>
    <dgm:pt modelId="{A253838B-3E79-4CA9-8D01-90855771F73B}" type="pres">
      <dgm:prSet presAssocID="{1940C064-745F-4519-A1FE-3B15B67105B7}" presName="parTx" presStyleLbl="revTx" presStyleIdx="0" presStyleCnt="3">
        <dgm:presLayoutVars>
          <dgm:chMax val="1"/>
          <dgm:bulletEnabled val="1"/>
        </dgm:presLayoutVars>
      </dgm:prSet>
      <dgm:spPr/>
    </dgm:pt>
    <dgm:pt modelId="{5854228F-9B88-406A-A79F-B5244FB973E6}" type="pres">
      <dgm:prSet presAssocID="{1940C064-745F-4519-A1FE-3B15B67105B7}" presName="bracket" presStyleLbl="parChTrans1D1" presStyleIdx="0" presStyleCnt="3"/>
      <dgm:spPr/>
    </dgm:pt>
    <dgm:pt modelId="{C7B554FD-3CA0-4636-A857-69FAA827D833}" type="pres">
      <dgm:prSet presAssocID="{1940C064-745F-4519-A1FE-3B15B67105B7}" presName="spH" presStyleCnt="0"/>
      <dgm:spPr/>
    </dgm:pt>
    <dgm:pt modelId="{A04B62B6-B74A-4B21-BFC4-6518E6B5B656}" type="pres">
      <dgm:prSet presAssocID="{1940C064-745F-4519-A1FE-3B15B67105B7}" presName="desTx" presStyleLbl="node1" presStyleIdx="0" presStyleCnt="3">
        <dgm:presLayoutVars>
          <dgm:bulletEnabled val="1"/>
        </dgm:presLayoutVars>
      </dgm:prSet>
      <dgm:spPr/>
    </dgm:pt>
    <dgm:pt modelId="{5FD83CE4-BD4F-417C-BBD8-0033ECE4F9DA}" type="pres">
      <dgm:prSet presAssocID="{AEB4450A-37AC-49E0-85D1-4EE810C3BD94}" presName="spV" presStyleCnt="0"/>
      <dgm:spPr/>
    </dgm:pt>
    <dgm:pt modelId="{F003B2C8-EF64-4319-A2DE-12C286FD911F}" type="pres">
      <dgm:prSet presAssocID="{F830AAE8-081F-413A-B000-217706C25605}" presName="linNode" presStyleCnt="0"/>
      <dgm:spPr/>
    </dgm:pt>
    <dgm:pt modelId="{802BD97B-3315-4279-838A-DD5414F0A60E}" type="pres">
      <dgm:prSet presAssocID="{F830AAE8-081F-413A-B000-217706C25605}" presName="parTx" presStyleLbl="revTx" presStyleIdx="1" presStyleCnt="3">
        <dgm:presLayoutVars>
          <dgm:chMax val="1"/>
          <dgm:bulletEnabled val="1"/>
        </dgm:presLayoutVars>
      </dgm:prSet>
      <dgm:spPr/>
    </dgm:pt>
    <dgm:pt modelId="{0246292C-F64E-4D0B-A708-BEDC50A141AF}" type="pres">
      <dgm:prSet presAssocID="{F830AAE8-081F-413A-B000-217706C25605}" presName="bracket" presStyleLbl="parChTrans1D1" presStyleIdx="1" presStyleCnt="3"/>
      <dgm:spPr/>
    </dgm:pt>
    <dgm:pt modelId="{DECB59F6-3D31-4C14-AE56-41B38BE6F246}" type="pres">
      <dgm:prSet presAssocID="{F830AAE8-081F-413A-B000-217706C25605}" presName="spH" presStyleCnt="0"/>
      <dgm:spPr/>
    </dgm:pt>
    <dgm:pt modelId="{197B3920-6E70-4CDE-8C0C-728AFAA5EA7F}" type="pres">
      <dgm:prSet presAssocID="{F830AAE8-081F-413A-B000-217706C25605}" presName="desTx" presStyleLbl="node1" presStyleIdx="1" presStyleCnt="3">
        <dgm:presLayoutVars>
          <dgm:bulletEnabled val="1"/>
        </dgm:presLayoutVars>
      </dgm:prSet>
      <dgm:spPr/>
    </dgm:pt>
    <dgm:pt modelId="{3C785293-4995-4EF6-BAED-01C002081CA4}" type="pres">
      <dgm:prSet presAssocID="{0DBB73D7-AC27-4E80-8C7F-8DC591B30476}" presName="spV" presStyleCnt="0"/>
      <dgm:spPr/>
    </dgm:pt>
    <dgm:pt modelId="{DE62ADB3-D4AF-4AB5-86ED-183C55FD8499}" type="pres">
      <dgm:prSet presAssocID="{160572D8-7382-4375-959E-A9833DD461E2}" presName="linNode" presStyleCnt="0"/>
      <dgm:spPr/>
    </dgm:pt>
    <dgm:pt modelId="{42BC6FD7-3098-4EAE-93D4-4E8529C17040}" type="pres">
      <dgm:prSet presAssocID="{160572D8-7382-4375-959E-A9833DD461E2}" presName="parTx" presStyleLbl="revTx" presStyleIdx="2" presStyleCnt="3">
        <dgm:presLayoutVars>
          <dgm:chMax val="1"/>
          <dgm:bulletEnabled val="1"/>
        </dgm:presLayoutVars>
      </dgm:prSet>
      <dgm:spPr/>
    </dgm:pt>
    <dgm:pt modelId="{C5ACF3A4-BFE8-4F90-BC23-22DFDD904A26}" type="pres">
      <dgm:prSet presAssocID="{160572D8-7382-4375-959E-A9833DD461E2}" presName="bracket" presStyleLbl="parChTrans1D1" presStyleIdx="2" presStyleCnt="3"/>
      <dgm:spPr/>
    </dgm:pt>
    <dgm:pt modelId="{06B17731-B8BE-4DE8-91BA-E59038FEB3E9}" type="pres">
      <dgm:prSet presAssocID="{160572D8-7382-4375-959E-A9833DD461E2}" presName="spH" presStyleCnt="0"/>
      <dgm:spPr/>
    </dgm:pt>
    <dgm:pt modelId="{6D4ECB51-2E1C-4796-871B-9601F14B6E3C}" type="pres">
      <dgm:prSet presAssocID="{160572D8-7382-4375-959E-A9833DD461E2}" presName="desTx" presStyleLbl="node1" presStyleIdx="2" presStyleCnt="3">
        <dgm:presLayoutVars>
          <dgm:bulletEnabled val="1"/>
        </dgm:presLayoutVars>
      </dgm:prSet>
      <dgm:spPr/>
    </dgm:pt>
  </dgm:ptLst>
  <dgm:cxnLst>
    <dgm:cxn modelId="{FDE71E02-168B-4678-8C79-67DD2FF76FBC}" type="presOf" srcId="{FE00ABEB-F498-4722-AD78-9C2218D5C0C5}" destId="{A04B62B6-B74A-4B21-BFC4-6518E6B5B656}" srcOrd="0" destOrd="1" presId="urn:diagrams.loki3.com/BracketList"/>
    <dgm:cxn modelId="{6E55A403-41E7-4C78-B16F-D5092BF7F079}" type="presOf" srcId="{5F156E42-7956-472B-9578-A90371D834BD}" destId="{197B3920-6E70-4CDE-8C0C-728AFAA5EA7F}" srcOrd="0" destOrd="2" presId="urn:diagrams.loki3.com/BracketList"/>
    <dgm:cxn modelId="{75AA2C0A-A94F-4E4D-ABDD-FFC77BC377D1}" type="presOf" srcId="{2CD0F3C4-E4DE-4D7A-A49E-E36929F74AF9}" destId="{A04B62B6-B74A-4B21-BFC4-6518E6B5B656}" srcOrd="0" destOrd="4" presId="urn:diagrams.loki3.com/BracketList"/>
    <dgm:cxn modelId="{84FEA116-585B-42DE-9A44-2546BA26F8B4}" srcId="{F830AAE8-081F-413A-B000-217706C25605}" destId="{4E839C0A-7B45-40D5-A124-607AC21268B3}" srcOrd="0" destOrd="0" parTransId="{DF688E9C-8806-4130-A0CC-3F4239A9B70D}" sibTransId="{BB7FBC68-066F-4968-9ABA-027B18EB6ED7}"/>
    <dgm:cxn modelId="{165C1E1B-31AE-4F4D-9598-E22F13142824}" srcId="{618189CA-EC0A-49EE-A6A9-B121356D4BCA}" destId="{160572D8-7382-4375-959E-A9833DD461E2}" srcOrd="2" destOrd="0" parTransId="{DE086B7A-B7EB-4AC9-AC84-F01CED4E26A8}" sibTransId="{42A8CB32-1615-4A4D-8EDF-83015B4A5D23}"/>
    <dgm:cxn modelId="{E13D9A22-11A2-427D-9834-D724CDEA9200}" srcId="{618189CA-EC0A-49EE-A6A9-B121356D4BCA}" destId="{1940C064-745F-4519-A1FE-3B15B67105B7}" srcOrd="0" destOrd="0" parTransId="{4154E6F1-F983-4AE2-8972-57B488B89EA0}" sibTransId="{AEB4450A-37AC-49E0-85D1-4EE810C3BD94}"/>
    <dgm:cxn modelId="{55CDBD3A-2C6D-49C5-8FDD-960B850F6D10}" type="presOf" srcId="{618189CA-EC0A-49EE-A6A9-B121356D4BCA}" destId="{27E77B79-30B6-4EBD-831B-BBBD5B1C4F78}" srcOrd="0" destOrd="0" presId="urn:diagrams.loki3.com/BracketList"/>
    <dgm:cxn modelId="{B236B747-DAA2-46CF-8384-8953BD2F750B}" type="presOf" srcId="{AC576031-5D4E-42C0-BD18-D750C3A292C6}" destId="{A04B62B6-B74A-4B21-BFC4-6518E6B5B656}" srcOrd="0" destOrd="0" presId="urn:diagrams.loki3.com/BracketList"/>
    <dgm:cxn modelId="{B53CC256-0D24-4967-AC7E-D0DE134E5976}" type="presOf" srcId="{F710CE5C-7868-4D88-8E6B-AADDCBCBEB35}" destId="{A04B62B6-B74A-4B21-BFC4-6518E6B5B656}" srcOrd="0" destOrd="2" presId="urn:diagrams.loki3.com/BracketList"/>
    <dgm:cxn modelId="{47A99057-D73B-493D-AAFC-6D119F716BFA}" type="presOf" srcId="{E4F6D337-119E-4068-BB54-A3738A2890F5}" destId="{6D4ECB51-2E1C-4796-871B-9601F14B6E3C}" srcOrd="0" destOrd="0" presId="urn:diagrams.loki3.com/BracketList"/>
    <dgm:cxn modelId="{D5213E5B-F2F8-4E52-9A70-48124040ED85}" srcId="{1940C064-745F-4519-A1FE-3B15B67105B7}" destId="{854A70F0-BC11-4B6E-A26D-E91E09DF1AD5}" srcOrd="3" destOrd="0" parTransId="{9228DA6E-3612-4E44-86EB-5B214D723DE5}" sibTransId="{4C4873CA-8E32-420B-B091-9E2A8C1D3A1A}"/>
    <dgm:cxn modelId="{BA1D4B66-DD51-EF48-8E79-DC56079ADD0F}" type="presOf" srcId="{946FF295-EB4B-1F44-85F0-2B3E1BB2AA3B}" destId="{6D4ECB51-2E1C-4796-871B-9601F14B6E3C}" srcOrd="0" destOrd="2" presId="urn:diagrams.loki3.com/BracketList"/>
    <dgm:cxn modelId="{91922A6E-07F5-4294-8461-366F390FF10E}" type="presOf" srcId="{C4296217-C3ED-4A2B-8B78-7B4253AC7C0E}" destId="{197B3920-6E70-4CDE-8C0C-728AFAA5EA7F}" srcOrd="0" destOrd="1" presId="urn:diagrams.loki3.com/BracketList"/>
    <dgm:cxn modelId="{9FAEE08D-2ECA-4605-8FFE-D055E7B77754}" type="presOf" srcId="{D6F7D517-24D3-4358-94EC-0A5B98F7E0FF}" destId="{6D4ECB51-2E1C-4796-871B-9601F14B6E3C}" srcOrd="0" destOrd="1" presId="urn:diagrams.loki3.com/BracketList"/>
    <dgm:cxn modelId="{E0BC278E-13B3-4CD5-B7DC-D2C7461D58D0}" type="presOf" srcId="{1940C064-745F-4519-A1FE-3B15B67105B7}" destId="{A253838B-3E79-4CA9-8D01-90855771F73B}" srcOrd="0" destOrd="0" presId="urn:diagrams.loki3.com/BracketList"/>
    <dgm:cxn modelId="{4DD3D58E-81AB-40B0-A044-BE655ADFB3F9}" srcId="{F830AAE8-081F-413A-B000-217706C25605}" destId="{5F156E42-7956-472B-9578-A90371D834BD}" srcOrd="2" destOrd="0" parTransId="{6DE1DBDD-0F2E-4F89-A727-1FCF4E176D60}" sibTransId="{F0BA2A2E-E35D-437A-BE52-224241B5D2E0}"/>
    <dgm:cxn modelId="{58908394-61AF-4F0C-B3D6-5CE724C4F27A}" type="presOf" srcId="{160572D8-7382-4375-959E-A9833DD461E2}" destId="{42BC6FD7-3098-4EAE-93D4-4E8529C17040}" srcOrd="0" destOrd="0" presId="urn:diagrams.loki3.com/BracketList"/>
    <dgm:cxn modelId="{B3B2C6AF-9B11-45C7-A854-A8627ECFF1A8}" srcId="{160572D8-7382-4375-959E-A9833DD461E2}" destId="{E4F6D337-119E-4068-BB54-A3738A2890F5}" srcOrd="0" destOrd="0" parTransId="{3030733B-0304-4121-B79C-0484EF4D1917}" sibTransId="{A54105D7-4186-4F3A-96A8-0CD9AB43DE7A}"/>
    <dgm:cxn modelId="{5CC251B5-3175-444E-8A20-6C5A11F89183}" srcId="{1940C064-745F-4519-A1FE-3B15B67105B7}" destId="{F710CE5C-7868-4D88-8E6B-AADDCBCBEB35}" srcOrd="2" destOrd="0" parTransId="{9DC71CC5-9A73-4563-9918-344A10FFA5E6}" sibTransId="{543F7E26-0F03-42BE-9D59-78FA83AB80F7}"/>
    <dgm:cxn modelId="{54E100BB-879C-1540-9070-F496EC69BF41}" srcId="{160572D8-7382-4375-959E-A9833DD461E2}" destId="{946FF295-EB4B-1F44-85F0-2B3E1BB2AA3B}" srcOrd="2" destOrd="0" parTransId="{7C64D45B-D88E-FE47-B988-BB1A39D2BAB5}" sibTransId="{F0096DF8-9379-5A45-BEFF-647D62466E21}"/>
    <dgm:cxn modelId="{6EEE6BBB-324F-4E29-BD30-66525A74F79F}" srcId="{F830AAE8-081F-413A-B000-217706C25605}" destId="{C4296217-C3ED-4A2B-8B78-7B4253AC7C0E}" srcOrd="1" destOrd="0" parTransId="{E26E8739-0675-4B27-867F-4EFE3B164374}" sibTransId="{24F7C060-2CD5-4971-BEB1-D5D2B15DFC59}"/>
    <dgm:cxn modelId="{B77B6DBD-ADDA-4806-8E59-3E9030EDFDCC}" srcId="{1940C064-745F-4519-A1FE-3B15B67105B7}" destId="{AC576031-5D4E-42C0-BD18-D750C3A292C6}" srcOrd="0" destOrd="0" parTransId="{D0916ACC-6017-4C6A-A876-15FC27C2E9E4}" sibTransId="{E821B75F-0733-4E6D-AD70-228F968D40AE}"/>
    <dgm:cxn modelId="{1A1BC5C4-CC33-428B-9964-4367E5125143}" srcId="{618189CA-EC0A-49EE-A6A9-B121356D4BCA}" destId="{F830AAE8-081F-413A-B000-217706C25605}" srcOrd="1" destOrd="0" parTransId="{B2B45D82-DFC9-4568-9D80-448CDCE50B75}" sibTransId="{0DBB73D7-AC27-4E80-8C7F-8DC591B30476}"/>
    <dgm:cxn modelId="{0A3168C5-1A2B-4DB8-98A6-1E0EDEA6FAC0}" srcId="{1940C064-745F-4519-A1FE-3B15B67105B7}" destId="{FE00ABEB-F498-4722-AD78-9C2218D5C0C5}" srcOrd="1" destOrd="0" parTransId="{FD0DD308-8E14-44E3-A6DD-1F44314F6D38}" sibTransId="{9D315D38-A5C8-4F6A-B387-B2F4A9E1214B}"/>
    <dgm:cxn modelId="{6BB0FAD6-16A7-4615-9FD9-09B9AEFFDC4C}" srcId="{1940C064-745F-4519-A1FE-3B15B67105B7}" destId="{2CD0F3C4-E4DE-4D7A-A49E-E36929F74AF9}" srcOrd="4" destOrd="0" parTransId="{AB81CF18-B2D1-4B26-B807-85D90B967C06}" sibTransId="{FDB6D8C3-F54E-4DB4-AD77-B2061A1B2F65}"/>
    <dgm:cxn modelId="{BBD403D7-2E59-465F-B972-12AB0143B6AC}" type="presOf" srcId="{4E839C0A-7B45-40D5-A124-607AC21268B3}" destId="{197B3920-6E70-4CDE-8C0C-728AFAA5EA7F}" srcOrd="0" destOrd="0" presId="urn:diagrams.loki3.com/BracketList"/>
    <dgm:cxn modelId="{5B9742DB-EF89-4D75-AFD6-D9CFFDE285EC}" srcId="{160572D8-7382-4375-959E-A9833DD461E2}" destId="{D6F7D517-24D3-4358-94EC-0A5B98F7E0FF}" srcOrd="1" destOrd="0" parTransId="{220E98A1-09F5-4F59-B76D-83D36A4B7A87}" sibTransId="{33B5E116-EE60-48BE-9791-9564824856D3}"/>
    <dgm:cxn modelId="{2947F2DB-7CC5-433A-84F8-FA75E59170EA}" type="presOf" srcId="{F830AAE8-081F-413A-B000-217706C25605}" destId="{802BD97B-3315-4279-838A-DD5414F0A60E}" srcOrd="0" destOrd="0" presId="urn:diagrams.loki3.com/BracketList"/>
    <dgm:cxn modelId="{C1186BF2-190F-4266-BDF8-27C0466FD787}" type="presOf" srcId="{854A70F0-BC11-4B6E-A26D-E91E09DF1AD5}" destId="{A04B62B6-B74A-4B21-BFC4-6518E6B5B656}" srcOrd="0" destOrd="3" presId="urn:diagrams.loki3.com/BracketList"/>
    <dgm:cxn modelId="{436C2E70-4237-49C3-9A2C-E9C3BAA167C3}" type="presParOf" srcId="{27E77B79-30B6-4EBD-831B-BBBD5B1C4F78}" destId="{5F293CE8-140D-4E0B-998F-0AD0148AFDDC}" srcOrd="0" destOrd="0" presId="urn:diagrams.loki3.com/BracketList"/>
    <dgm:cxn modelId="{67A07208-D4CF-4FEF-81D4-A96072DAB2B5}" type="presParOf" srcId="{5F293CE8-140D-4E0B-998F-0AD0148AFDDC}" destId="{A253838B-3E79-4CA9-8D01-90855771F73B}" srcOrd="0" destOrd="0" presId="urn:diagrams.loki3.com/BracketList"/>
    <dgm:cxn modelId="{15B3AD03-71B9-4A4E-ADBF-2E763C52C7BC}" type="presParOf" srcId="{5F293CE8-140D-4E0B-998F-0AD0148AFDDC}" destId="{5854228F-9B88-406A-A79F-B5244FB973E6}" srcOrd="1" destOrd="0" presId="urn:diagrams.loki3.com/BracketList"/>
    <dgm:cxn modelId="{87C4459E-EACB-46EF-9F26-7C35626399A6}" type="presParOf" srcId="{5F293CE8-140D-4E0B-998F-0AD0148AFDDC}" destId="{C7B554FD-3CA0-4636-A857-69FAA827D833}" srcOrd="2" destOrd="0" presId="urn:diagrams.loki3.com/BracketList"/>
    <dgm:cxn modelId="{08DF10F3-D6AA-47B0-A1AE-70F4AD351F2D}" type="presParOf" srcId="{5F293CE8-140D-4E0B-998F-0AD0148AFDDC}" destId="{A04B62B6-B74A-4B21-BFC4-6518E6B5B656}" srcOrd="3" destOrd="0" presId="urn:diagrams.loki3.com/BracketList"/>
    <dgm:cxn modelId="{D2050C39-75CD-443F-B2BD-B983E437932A}" type="presParOf" srcId="{27E77B79-30B6-4EBD-831B-BBBD5B1C4F78}" destId="{5FD83CE4-BD4F-417C-BBD8-0033ECE4F9DA}" srcOrd="1" destOrd="0" presId="urn:diagrams.loki3.com/BracketList"/>
    <dgm:cxn modelId="{19E0942A-2A71-4092-AC71-57C5C19D4364}" type="presParOf" srcId="{27E77B79-30B6-4EBD-831B-BBBD5B1C4F78}" destId="{F003B2C8-EF64-4319-A2DE-12C286FD911F}" srcOrd="2" destOrd="0" presId="urn:diagrams.loki3.com/BracketList"/>
    <dgm:cxn modelId="{B7B39F67-49C2-4D2A-A2A5-A9E826DADD85}" type="presParOf" srcId="{F003B2C8-EF64-4319-A2DE-12C286FD911F}" destId="{802BD97B-3315-4279-838A-DD5414F0A60E}" srcOrd="0" destOrd="0" presId="urn:diagrams.loki3.com/BracketList"/>
    <dgm:cxn modelId="{EC9EF896-37B7-4699-8A99-11BDD0A4F965}" type="presParOf" srcId="{F003B2C8-EF64-4319-A2DE-12C286FD911F}" destId="{0246292C-F64E-4D0B-A708-BEDC50A141AF}" srcOrd="1" destOrd="0" presId="urn:diagrams.loki3.com/BracketList"/>
    <dgm:cxn modelId="{A2BA641C-C0C7-4596-B1C5-8E1751916F0A}" type="presParOf" srcId="{F003B2C8-EF64-4319-A2DE-12C286FD911F}" destId="{DECB59F6-3D31-4C14-AE56-41B38BE6F246}" srcOrd="2" destOrd="0" presId="urn:diagrams.loki3.com/BracketList"/>
    <dgm:cxn modelId="{646AFEDC-91B1-4834-9DC5-133061B979CE}" type="presParOf" srcId="{F003B2C8-EF64-4319-A2DE-12C286FD911F}" destId="{197B3920-6E70-4CDE-8C0C-728AFAA5EA7F}" srcOrd="3" destOrd="0" presId="urn:diagrams.loki3.com/BracketList"/>
    <dgm:cxn modelId="{A0A859E3-CE2C-4DBE-BB95-8B87A4318625}" type="presParOf" srcId="{27E77B79-30B6-4EBD-831B-BBBD5B1C4F78}" destId="{3C785293-4995-4EF6-BAED-01C002081CA4}" srcOrd="3" destOrd="0" presId="urn:diagrams.loki3.com/BracketList"/>
    <dgm:cxn modelId="{0C3E4C06-48A9-4D09-A8A7-304B81B69F90}" type="presParOf" srcId="{27E77B79-30B6-4EBD-831B-BBBD5B1C4F78}" destId="{DE62ADB3-D4AF-4AB5-86ED-183C55FD8499}" srcOrd="4" destOrd="0" presId="urn:diagrams.loki3.com/BracketList"/>
    <dgm:cxn modelId="{FF184E65-1713-4A20-A0E6-D51A137B1AF2}" type="presParOf" srcId="{DE62ADB3-D4AF-4AB5-86ED-183C55FD8499}" destId="{42BC6FD7-3098-4EAE-93D4-4E8529C17040}" srcOrd="0" destOrd="0" presId="urn:diagrams.loki3.com/BracketList"/>
    <dgm:cxn modelId="{B1A70ABA-9990-4105-B453-452D7E8A5406}" type="presParOf" srcId="{DE62ADB3-D4AF-4AB5-86ED-183C55FD8499}" destId="{C5ACF3A4-BFE8-4F90-BC23-22DFDD904A26}" srcOrd="1" destOrd="0" presId="urn:diagrams.loki3.com/BracketList"/>
    <dgm:cxn modelId="{C6E4EB66-1E01-41F8-8C80-7A71B74B6D35}" type="presParOf" srcId="{DE62ADB3-D4AF-4AB5-86ED-183C55FD8499}" destId="{06B17731-B8BE-4DE8-91BA-E59038FEB3E9}" srcOrd="2" destOrd="0" presId="urn:diagrams.loki3.com/BracketList"/>
    <dgm:cxn modelId="{75503E83-9B8F-4142-9651-1F6A547BE4C7}" type="presParOf" srcId="{DE62ADB3-D4AF-4AB5-86ED-183C55FD8499}" destId="{6D4ECB51-2E1C-4796-871B-9601F14B6E3C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C4656D-1673-484B-AD93-31F62F303A50}">
      <dsp:nvSpPr>
        <dsp:cNvPr id="0" name=""/>
        <dsp:cNvSpPr/>
      </dsp:nvSpPr>
      <dsp:spPr>
        <a:xfrm>
          <a:off x="1064" y="286199"/>
          <a:ext cx="2642859" cy="6607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200" kern="1200" dirty="0"/>
            <a:t>მწვავე/გრძელვადიანი საწოლები </a:t>
          </a:r>
          <a:endParaRPr lang="en-US" sz="1200" kern="1200" dirty="0"/>
        </a:p>
      </dsp:txBody>
      <dsp:txXfrm>
        <a:off x="20416" y="305551"/>
        <a:ext cx="2604155" cy="622010"/>
      </dsp:txXfrm>
    </dsp:sp>
    <dsp:sp modelId="{7697A03F-445F-4622-AA74-EE20AFDC0220}">
      <dsp:nvSpPr>
        <dsp:cNvPr id="0" name=""/>
        <dsp:cNvSpPr/>
      </dsp:nvSpPr>
      <dsp:spPr>
        <a:xfrm rot="5400000">
          <a:off x="1264682" y="1004726"/>
          <a:ext cx="115625" cy="115625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156DE7-6831-4B5C-B72D-EFE5617D4CFF}">
      <dsp:nvSpPr>
        <dsp:cNvPr id="0" name=""/>
        <dsp:cNvSpPr/>
      </dsp:nvSpPr>
      <dsp:spPr>
        <a:xfrm>
          <a:off x="1064" y="1178164"/>
          <a:ext cx="2642859" cy="66071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100" kern="1200" dirty="0"/>
            <a:t>არსებული</a:t>
          </a:r>
          <a:r>
            <a:rPr lang="en-US" sz="1100" kern="1200" dirty="0"/>
            <a:t>:  </a:t>
          </a:r>
          <a:r>
            <a:rPr lang="ka-GE" sz="1100" kern="1200" dirty="0"/>
            <a:t>1245</a:t>
          </a:r>
          <a:endParaRPr lang="en-US" sz="1100" kern="1200" dirty="0"/>
        </a:p>
      </dsp:txBody>
      <dsp:txXfrm>
        <a:off x="20416" y="1197516"/>
        <a:ext cx="2604155" cy="622010"/>
      </dsp:txXfrm>
    </dsp:sp>
    <dsp:sp modelId="{B2BB8072-6256-4143-9BFE-3FEDFC069F14}">
      <dsp:nvSpPr>
        <dsp:cNvPr id="0" name=""/>
        <dsp:cNvSpPr/>
      </dsp:nvSpPr>
      <dsp:spPr>
        <a:xfrm rot="5400000">
          <a:off x="1264682" y="1896692"/>
          <a:ext cx="115625" cy="115625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855ADE-4AC4-4641-B8F0-3FCD2301AB89}">
      <dsp:nvSpPr>
        <dsp:cNvPr id="0" name=""/>
        <dsp:cNvSpPr/>
      </dsp:nvSpPr>
      <dsp:spPr>
        <a:xfrm>
          <a:off x="1064" y="2070129"/>
          <a:ext cx="2642859" cy="66071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100" kern="1200" dirty="0"/>
            <a:t>პროგნოზული 2025  წლისთვის</a:t>
          </a:r>
          <a:r>
            <a:rPr lang="en-US" sz="1100" kern="1200" dirty="0"/>
            <a:t>: 1040</a:t>
          </a:r>
        </a:p>
      </dsp:txBody>
      <dsp:txXfrm>
        <a:off x="20416" y="2089481"/>
        <a:ext cx="2604155" cy="622010"/>
      </dsp:txXfrm>
    </dsp:sp>
    <dsp:sp modelId="{C770791B-0B13-400C-AA8B-F28EDC60BD93}">
      <dsp:nvSpPr>
        <dsp:cNvPr id="0" name=""/>
        <dsp:cNvSpPr/>
      </dsp:nvSpPr>
      <dsp:spPr>
        <a:xfrm>
          <a:off x="3013925" y="286199"/>
          <a:ext cx="2642859" cy="6607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200" kern="1200" dirty="0"/>
            <a:t>გრძელვადიანი მოვლის/საცხოვრებელი  საწოლები</a:t>
          </a:r>
          <a:endParaRPr lang="en-US" sz="1200" kern="1200" dirty="0"/>
        </a:p>
      </dsp:txBody>
      <dsp:txXfrm>
        <a:off x="3033277" y="305551"/>
        <a:ext cx="2604155" cy="622010"/>
      </dsp:txXfrm>
    </dsp:sp>
    <dsp:sp modelId="{1DC23F45-60BF-4356-8B45-517936B3C4F3}">
      <dsp:nvSpPr>
        <dsp:cNvPr id="0" name=""/>
        <dsp:cNvSpPr/>
      </dsp:nvSpPr>
      <dsp:spPr>
        <a:xfrm rot="5400000">
          <a:off x="4277542" y="1004726"/>
          <a:ext cx="115625" cy="115625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F95B7E-A218-4A03-836B-944DAB266DD1}">
      <dsp:nvSpPr>
        <dsp:cNvPr id="0" name=""/>
        <dsp:cNvSpPr/>
      </dsp:nvSpPr>
      <dsp:spPr>
        <a:xfrm>
          <a:off x="3013925" y="1178164"/>
          <a:ext cx="2642859" cy="66071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100" kern="1200" dirty="0"/>
            <a:t>არსებული</a:t>
          </a:r>
          <a:r>
            <a:rPr lang="en-US" sz="1100" kern="1200" dirty="0"/>
            <a:t>:</a:t>
          </a:r>
          <a:r>
            <a:rPr lang="ka-GE" sz="1100" kern="1200" dirty="0"/>
            <a:t> თავშესაფარი 137; საცხოვრისი 24; საოჯახო ტიპის - 12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</dsp:txBody>
      <dsp:txXfrm>
        <a:off x="3033277" y="1197516"/>
        <a:ext cx="2604155" cy="622010"/>
      </dsp:txXfrm>
    </dsp:sp>
    <dsp:sp modelId="{6D1D44DC-34DC-4310-BFBD-F2F3EEF5A144}">
      <dsp:nvSpPr>
        <dsp:cNvPr id="0" name=""/>
        <dsp:cNvSpPr/>
      </dsp:nvSpPr>
      <dsp:spPr>
        <a:xfrm rot="5400000">
          <a:off x="4277542" y="1896692"/>
          <a:ext cx="115625" cy="115625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6BB7AE-652F-4BB8-89D1-5DDBDEFFAC1F}">
      <dsp:nvSpPr>
        <dsp:cNvPr id="0" name=""/>
        <dsp:cNvSpPr/>
      </dsp:nvSpPr>
      <dsp:spPr>
        <a:xfrm>
          <a:off x="3013925" y="2070129"/>
          <a:ext cx="2642859" cy="66071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100" kern="1200" dirty="0"/>
            <a:t>პროგნოზული 2025 წლისთვის </a:t>
          </a:r>
          <a:r>
            <a:rPr lang="en-US" sz="1100" kern="1200" dirty="0"/>
            <a:t>445</a:t>
          </a:r>
        </a:p>
      </dsp:txBody>
      <dsp:txXfrm>
        <a:off x="3033277" y="2089481"/>
        <a:ext cx="2604155" cy="6220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3838B-3E79-4CA9-8D01-90855771F73B}">
      <dsp:nvSpPr>
        <dsp:cNvPr id="0" name=""/>
        <dsp:cNvSpPr/>
      </dsp:nvSpPr>
      <dsp:spPr>
        <a:xfrm>
          <a:off x="0" y="815509"/>
          <a:ext cx="1885950" cy="175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600" kern="1200">
              <a:solidFill>
                <a:schemeClr val="tx1"/>
              </a:solidFill>
            </a:rPr>
            <a:t>სათემო ამბულატორია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0" y="815509"/>
        <a:ext cx="1885950" cy="175700"/>
      </dsp:txXfrm>
    </dsp:sp>
    <dsp:sp modelId="{5854228F-9B88-406A-A79F-B5244FB973E6}">
      <dsp:nvSpPr>
        <dsp:cNvPr id="0" name=""/>
        <dsp:cNvSpPr/>
      </dsp:nvSpPr>
      <dsp:spPr>
        <a:xfrm>
          <a:off x="1885949" y="2893"/>
          <a:ext cx="377190" cy="1800932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4B62B6-B74A-4B21-BFC4-6518E6B5B656}">
      <dsp:nvSpPr>
        <dsp:cNvPr id="0" name=""/>
        <dsp:cNvSpPr/>
      </dsp:nvSpPr>
      <dsp:spPr>
        <a:xfrm>
          <a:off x="2414015" y="2893"/>
          <a:ext cx="5129784" cy="180093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1600" kern="1200">
              <a:solidFill>
                <a:schemeClr val="tx1"/>
              </a:solidFill>
              <a:latin typeface="Calibri" panose="020F0502020204030204" pitchFamily="34" charset="0"/>
            </a:rPr>
            <a:t>სათემო ამბულატორიული</a:t>
          </a:r>
          <a:endParaRPr lang="en-US" sz="16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1600" kern="1200">
              <a:solidFill>
                <a:schemeClr val="tx1"/>
              </a:solidFill>
              <a:latin typeface="Calibri" panose="020F0502020204030204" pitchFamily="34" charset="0"/>
            </a:rPr>
            <a:t>ფსიქოსოციალური რეაბილიტაცია</a:t>
          </a:r>
          <a:r>
            <a:rPr lang="en-US" sz="1600" kern="1200">
              <a:solidFill>
                <a:schemeClr val="tx1"/>
              </a:solidFill>
              <a:latin typeface="Calibri" panose="020F0502020204030204" pitchFamily="34" charset="0"/>
            </a:rPr>
            <a:t>/</a:t>
          </a:r>
          <a:r>
            <a:rPr lang="ka-GE" sz="1600" kern="1200">
              <a:solidFill>
                <a:schemeClr val="tx1"/>
              </a:solidFill>
              <a:latin typeface="Calibri" panose="020F0502020204030204" pitchFamily="34" charset="0"/>
            </a:rPr>
            <a:t>დღის ცენტრები</a:t>
          </a:r>
          <a:endParaRPr lang="en-US" sz="16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1600" kern="1200">
              <a:solidFill>
                <a:schemeClr val="tx1"/>
              </a:solidFill>
              <a:latin typeface="Calibri" panose="020F0502020204030204" pitchFamily="34" charset="0"/>
            </a:rPr>
            <a:t>ბავშვთა ფსიქიკური ჯანმრთელობა</a:t>
          </a:r>
          <a:endParaRPr lang="en-US" sz="16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1600" kern="1200">
              <a:solidFill>
                <a:schemeClr val="tx1"/>
              </a:solidFill>
              <a:latin typeface="Calibri" panose="020F0502020204030204" pitchFamily="34" charset="0"/>
            </a:rPr>
            <a:t>ფსიქიატრიული კრიზისული ინტერვენცია მოზრდილთათვის</a:t>
          </a:r>
          <a:endParaRPr lang="en-US" sz="16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1600" kern="1200">
              <a:solidFill>
                <a:schemeClr val="tx1"/>
              </a:solidFill>
              <a:latin typeface="Calibri" panose="020F0502020204030204" pitchFamily="34" charset="0"/>
            </a:rPr>
            <a:t>მობილური გუნდი</a:t>
          </a:r>
          <a:endParaRPr lang="ka-GE" sz="1600" kern="1200">
            <a:solidFill>
              <a:schemeClr val="tx1"/>
            </a:solidFill>
            <a:latin typeface="Arial" panose="020B0604020202020204" pitchFamily="34" charset="0"/>
          </a:endParaRPr>
        </a:p>
        <a:p>
          <a:pPr lvl="1" algn="l">
            <a:spcBef>
              <a:spcPct val="0"/>
            </a:spcBef>
          </a:pPr>
          <a:endParaRPr lang="en-US" sz="1600" kern="1200" dirty="0">
            <a:solidFill>
              <a:schemeClr val="tx1"/>
            </a:solidFill>
          </a:endParaRPr>
        </a:p>
      </dsp:txBody>
      <dsp:txXfrm>
        <a:off x="2414015" y="2893"/>
        <a:ext cx="5129784" cy="1800932"/>
      </dsp:txXfrm>
    </dsp:sp>
    <dsp:sp modelId="{802BD97B-3315-4279-838A-DD5414F0A60E}">
      <dsp:nvSpPr>
        <dsp:cNvPr id="0" name=""/>
        <dsp:cNvSpPr/>
      </dsp:nvSpPr>
      <dsp:spPr>
        <a:xfrm>
          <a:off x="0" y="2080203"/>
          <a:ext cx="1885950" cy="2981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600" b="1" kern="1200">
              <a:solidFill>
                <a:schemeClr val="tx1"/>
              </a:solidFill>
            </a:rPr>
            <a:t>ჰოსპიტალური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0" y="2080203"/>
        <a:ext cx="1885950" cy="298158"/>
      </dsp:txXfrm>
    </dsp:sp>
    <dsp:sp modelId="{0246292C-F64E-4D0B-A708-BEDC50A141AF}">
      <dsp:nvSpPr>
        <dsp:cNvPr id="0" name=""/>
        <dsp:cNvSpPr/>
      </dsp:nvSpPr>
      <dsp:spPr>
        <a:xfrm>
          <a:off x="1885949" y="1819314"/>
          <a:ext cx="377190" cy="819936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7B3920-6E70-4CDE-8C0C-728AFAA5EA7F}">
      <dsp:nvSpPr>
        <dsp:cNvPr id="0" name=""/>
        <dsp:cNvSpPr/>
      </dsp:nvSpPr>
      <dsp:spPr>
        <a:xfrm>
          <a:off x="2414016" y="1819314"/>
          <a:ext cx="5129784" cy="819936"/>
        </a:xfrm>
        <a:prstGeom prst="rect">
          <a:avLst/>
        </a:prstGeom>
        <a:solidFill>
          <a:schemeClr val="bg2"/>
        </a:solidFill>
        <a:ln w="127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285750" lvl="1" indent="-1714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solidFill>
              <a:schemeClr val="tx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a-GE" sz="1600" kern="1200">
              <a:solidFill>
                <a:schemeClr val="tx1"/>
              </a:solidFill>
            </a:rPr>
            <a:t>მოზრდილთა ჰოსპიტალური მომსახურება</a:t>
          </a:r>
          <a:endParaRPr lang="en-US" sz="1600" kern="1200" dirty="0">
            <a:solidFill>
              <a:schemeClr val="tx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a-GE" sz="1600" kern="1200">
              <a:solidFill>
                <a:schemeClr val="tx1"/>
              </a:solidFill>
            </a:rPr>
            <a:t>ბავშვთა ჰოსპიტალური მომსახურება 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2414016" y="1819314"/>
        <a:ext cx="5129784" cy="819936"/>
      </dsp:txXfrm>
    </dsp:sp>
    <dsp:sp modelId="{42BC6FD7-3098-4EAE-93D4-4E8529C17040}">
      <dsp:nvSpPr>
        <dsp:cNvPr id="0" name=""/>
        <dsp:cNvSpPr/>
      </dsp:nvSpPr>
      <dsp:spPr>
        <a:xfrm>
          <a:off x="0" y="2931934"/>
          <a:ext cx="1885950" cy="52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600" b="1" kern="1200">
              <a:solidFill>
                <a:schemeClr val="tx1"/>
              </a:solidFill>
            </a:rPr>
            <a:t>გრძელვადიანი მოვლა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0" y="2931934"/>
        <a:ext cx="1885950" cy="521777"/>
      </dsp:txXfrm>
    </dsp:sp>
    <dsp:sp modelId="{C5ACF3A4-BFE8-4F90-BC23-22DFDD904A26}">
      <dsp:nvSpPr>
        <dsp:cNvPr id="0" name=""/>
        <dsp:cNvSpPr/>
      </dsp:nvSpPr>
      <dsp:spPr>
        <a:xfrm>
          <a:off x="1885949" y="2654739"/>
          <a:ext cx="377190" cy="1076166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4ECB51-2E1C-4796-871B-9601F14B6E3C}">
      <dsp:nvSpPr>
        <dsp:cNvPr id="0" name=""/>
        <dsp:cNvSpPr/>
      </dsp:nvSpPr>
      <dsp:spPr>
        <a:xfrm>
          <a:off x="2414016" y="2654739"/>
          <a:ext cx="5129784" cy="1076166"/>
        </a:xfrm>
        <a:prstGeom prst="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a-GE" sz="1600" kern="1200">
              <a:solidFill>
                <a:schemeClr val="tx1"/>
              </a:solidFill>
            </a:rPr>
            <a:t>ფსიქიკური დარღვევების მქონე შშმ პირთა თავშესაფარი</a:t>
          </a:r>
          <a:endParaRPr lang="en-US" sz="1600" kern="1200" dirty="0">
            <a:solidFill>
              <a:schemeClr val="tx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a-GE" sz="1600" kern="1200" dirty="0">
              <a:solidFill>
                <a:schemeClr val="tx1"/>
              </a:solidFill>
            </a:rPr>
            <a:t>საცხოვრისი</a:t>
          </a:r>
          <a:endParaRPr lang="en-US" sz="1600" kern="1200" dirty="0">
            <a:solidFill>
              <a:schemeClr val="tx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a-GE" sz="1600" kern="1200" dirty="0">
              <a:solidFill>
                <a:schemeClr val="tx1"/>
              </a:solidFill>
            </a:rPr>
            <a:t>საოჯახო ტიპის სახლები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2414016" y="2654739"/>
        <a:ext cx="5129784" cy="10761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0.0675</cdr:x>
      <cdr:y>0.92281</cdr:y>
    </cdr:from>
    <cdr:to>
      <cdr:x>0.25</cdr:x>
      <cdr:y>0.97963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9468" y="6086008"/>
          <a:ext cx="2188564" cy="374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0.03875</cdr:x>
      <cdr:y>0.94554</cdr:y>
    </cdr:from>
    <cdr:to>
      <cdr:x>0.22125</cdr:x>
      <cdr:y>0.96372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4694" y="6235909"/>
          <a:ext cx="2188564" cy="1199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0.5261</cdr:x>
      <cdr:y>0.21176</cdr:y>
    </cdr:from>
    <cdr:to>
      <cdr:x>0.6011</cdr:x>
      <cdr:y>0.26078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414247" y="1452281"/>
          <a:ext cx="914400" cy="336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0.29706</cdr:x>
      <cdr:y>0.07843</cdr:y>
    </cdr:from>
    <cdr:to>
      <cdr:x>0.37206</cdr:x>
      <cdr:y>0.21176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21741" y="5378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0.35833</cdr:x>
      <cdr:y>0.24815</cdr:y>
    </cdr:from>
    <cdr:to>
      <cdr:x>0.45833</cdr:x>
      <cdr:y>0.29259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276600" y="1276348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0.375</cdr:x>
      <cdr:y>0.29259</cdr:y>
    </cdr:from>
    <cdr:to>
      <cdr:x>0.475</cdr:x>
      <cdr:y>0.42593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29000" y="1504948"/>
          <a:ext cx="9144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0.30443</cdr:x>
      <cdr:y>0.42656</cdr:y>
    </cdr:from>
    <cdr:to>
      <cdr:x>0.41277</cdr:x>
      <cdr:y>0.48694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2783708" y="2194015"/>
          <a:ext cx="990661" cy="3105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200" dirty="0"/>
            <a:t>79.8%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0.30396</cdr:x>
      <cdr:y>0.75962</cdr:y>
    </cdr:from>
    <cdr:to>
      <cdr:x>0.4123</cdr:x>
      <cdr:y>0.8241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2779410" y="3907093"/>
          <a:ext cx="990661" cy="3316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/>
            <a:t>98.8%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51386-5C04-4964-B461-72D69E7F67DC}" type="datetimeFigureOut">
              <a:rPr lang="en-US" smtClean="0"/>
              <a:t>6/13/20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35EB3-898C-4191-B9C0-65943B895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35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74650" y="698500"/>
            <a:ext cx="6205538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EA5C9-79DF-4EAB-B6EC-DD2CD99996A7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4801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42698" y="185352"/>
            <a:ext cx="5438140" cy="4141523"/>
          </a:xfrm>
        </p:spPr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C74DD4-A335-4789-BC77-41EF11F6F6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Notes Placeholder 2"/>
          <p:cNvSpPr txBox="1">
            <a:spLocks/>
          </p:cNvSpPr>
          <p:nvPr/>
        </p:nvSpPr>
        <p:spPr>
          <a:xfrm>
            <a:off x="642698" y="4370769"/>
            <a:ext cx="5438140" cy="107173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shows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number of people with a positive HCV test results presenting to four pilot provider sites in Tbilisi by week.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the first four weeks of the program at least 700 people presented to the 4 sites combined, peaking during the second week at a 1000 people.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Notes Placeholder 2"/>
          <p:cNvSpPr txBox="1">
            <a:spLocks/>
          </p:cNvSpPr>
          <p:nvPr/>
        </p:nvSpPr>
        <p:spPr>
          <a:xfrm>
            <a:off x="642698" y="5444975"/>
            <a:ext cx="5438140" cy="101614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here are the same trends by month BUT  for 12 provider sites enrolled in the program as of October 18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peak volume of Hepatitis C –infected persons seeking care occurred in May and thereafter stabilized  at approximately 2300 people per month.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Notes Placeholder 2"/>
          <p:cNvSpPr txBox="1">
            <a:spLocks/>
          </p:cNvSpPr>
          <p:nvPr/>
        </p:nvSpPr>
        <p:spPr>
          <a:xfrm>
            <a:off x="642698" y="6461116"/>
            <a:ext cx="5438140" cy="123809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demonstrates  number of persons with current HCV-infection and indications for treatment, who were approved by the committee ,depicted in blue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those who started treatment depicted in  orange, by month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Initially in May and June proportionally a low percentage of patients eligible to start treatment were approved. However as the process was refined, in July and August larger proportion of patients started treatment.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Notes Placeholder 2"/>
          <p:cNvSpPr txBox="1">
            <a:spLocks/>
          </p:cNvSpPr>
          <p:nvPr/>
        </p:nvSpPr>
        <p:spPr>
          <a:xfrm>
            <a:off x="642698" y="7918253"/>
            <a:ext cx="5438140" cy="8839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Here are the demographic characteristics of 3 722 people who started treatment.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86% of patients were  male.  Median age was 51.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Available data of Family score was equally distributed among those with less than 70.000 score and those with &gt;70,000</a:t>
            </a:r>
          </a:p>
        </p:txBody>
      </p:sp>
      <p:sp>
        <p:nvSpPr>
          <p:cNvPr id="9" name="Notes Placeholder 2"/>
          <p:cNvSpPr txBox="1">
            <a:spLocks/>
          </p:cNvSpPr>
          <p:nvPr/>
        </p:nvSpPr>
        <p:spPr>
          <a:xfrm>
            <a:off x="642698" y="8887493"/>
            <a:ext cx="5438140" cy="49133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Among patients who started treatment the majority resided in Tbilisi followed by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Imereti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Adjara regions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7260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C351-1350-4C0F-B4C2-C03EF98DF785}" type="datetimeFigureOut">
              <a:rPr lang="en-US" smtClean="0"/>
              <a:t>6/13/20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C878-4C92-47B5-A887-5920EDE59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41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6/13/20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33094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6/13/20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79811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958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958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Population Health Sciences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0B24DC-2007-EF47-9156-B4CE3FA4638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Bristol Medical School 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02300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3000"/>
              </a:lnSpc>
              <a:defRPr sz="2800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dirty="0"/>
              <a:t>Bottom band: NCHHSTP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5015565"/>
            <a:ext cx="9144000" cy="134374"/>
          </a:xfrm>
          <a:prstGeom prst="rect">
            <a:avLst/>
          </a:prstGeom>
        </p:spPr>
      </p:pic>
      <p:sp>
        <p:nvSpPr>
          <p:cNvPr id="6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57200" y="1158875"/>
            <a:ext cx="8229600" cy="3341688"/>
          </a:xfrm>
        </p:spPr>
        <p:txBody>
          <a:bodyPr/>
          <a:lstStyle>
            <a:lvl1pPr marL="342892" indent="-342892">
              <a:buClr>
                <a:srgbClr val="006A71"/>
              </a:buClr>
              <a:buFont typeface="Wingdings" panose="05000000000000000000" pitchFamily="2" charset="2"/>
              <a:buChar char="§"/>
              <a:defRPr sz="2000">
                <a:solidFill>
                  <a:schemeClr val="accent4">
                    <a:lumMod val="75000"/>
                  </a:schemeClr>
                </a:solidFill>
              </a:defRPr>
            </a:lvl1pPr>
            <a:lvl2pPr>
              <a:buClr>
                <a:srgbClr val="9A4E9E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>
                <a:srgbClr val="C00000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2000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2558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A6C54-B8F4-491D-A1D2-A75312E66E03}" type="datetimeFigureOut">
              <a:rPr lang="en-US" smtClean="0"/>
              <a:t>6/13/20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C3C9-F06A-481B-A2B5-38BF2C9B2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77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6/13/20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93477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6/13/20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2922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6/13/20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7362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6/13/20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63221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F15F-C097-4354-82A0-DD3F6041ACCC}" type="datetimeFigureOut">
              <a:rPr lang="en-US" smtClean="0"/>
              <a:t>6/13/20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5C3F-4E4A-4CBA-B5ED-A870A13D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69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6/13/20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52290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6/13/20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2953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75F3A-37DD-4CB1-8753-8C47C960DBB1}" type="datetimeFigureOut">
              <a:rPr lang="en-US" smtClean="0"/>
              <a:t>6/13/20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03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672" r:id="rId12"/>
    <p:sldLayoutId id="2147483673" r:id="rId13"/>
  </p:sldLayoutIdLst>
  <p:transition>
    <p:fade/>
  </p:transition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4C771-CE45-714B-AF73-3E9635C28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F4B26-85E0-0A4F-BE7A-1879AF6D1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a-GE" dirty="0"/>
              <a:t>1.       უნივერსალური ხელმისაწვდომობის პროგრამის ფარგლებში შესრულება ძირითადი სტანდარტული ინდიკატორების მიხედვით : ბენეფიციარების რაოდენობა, მოსახლეობის მოცვა, რამდენმა ბენეფიცირმა მიიღო სერვისი წლების მიხედვით ჰოსპიტლებში და პირველად ჯანდაცვაში </a:t>
            </a:r>
          </a:p>
          <a:p>
            <a:r>
              <a:rPr lang="ka-GE" dirty="0"/>
              <a:t>2.      </a:t>
            </a:r>
            <a:r>
              <a:rPr lang="ka-GE" dirty="0">
                <a:highlight>
                  <a:srgbClr val="FFFF00"/>
                </a:highlight>
              </a:rPr>
              <a:t> ცე ჰეპატიტის პროგრამის შესრულება ასევე სტანდარტული ინდიკატორებით კასკადის მიხედვით უახლესი</a:t>
            </a:r>
          </a:p>
          <a:p>
            <a:r>
              <a:rPr lang="ka-GE" dirty="0"/>
              <a:t>3.       </a:t>
            </a:r>
            <a:r>
              <a:rPr lang="ka-GE" dirty="0">
                <a:highlight>
                  <a:srgbClr val="FFFF00"/>
                </a:highlight>
              </a:rPr>
              <a:t>ტუბერკულოზით დაავადებული პაციენტების რაოდებონენბი წლების მიხედვით 2010 წლიდან 2019 წლამდე</a:t>
            </a:r>
            <a:r>
              <a:rPr lang="ka-GE" dirty="0"/>
              <a:t>.  </a:t>
            </a:r>
          </a:p>
          <a:p>
            <a:r>
              <a:rPr lang="ka-GE" dirty="0"/>
              <a:t>4.       </a:t>
            </a:r>
            <a:r>
              <a:rPr lang="ka-GE" dirty="0">
                <a:highlight>
                  <a:srgbClr val="FFFF00"/>
                </a:highlight>
              </a:rPr>
              <a:t>კიდევ თუ რაიმე ინფორმაციას მნიშვნელოვნად ჩათვლი ფსიქიკური ჯანმრთელობის ნაწილში დაფინანსების ზრდის ტენდენცია და საწოლფონდის რა ნაწილი განახლდა და თავშესაფრის რამდენი საწოლი შეიქმნა</a:t>
            </a:r>
          </a:p>
          <a:p>
            <a:r>
              <a:rPr lang="ka-GE" dirty="0"/>
              <a:t>5.       სხვა რასაც მნიშვნელოვნად ჩათვლი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6EB78F-4BD1-E546-8601-BE4FDDCE6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C3C9-F06A-481B-A2B5-38BF2C9B235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663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88FA3-E9A8-9046-955E-FBC3EAE47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66867"/>
            <a:ext cx="7886700" cy="994172"/>
          </a:xfrm>
        </p:spPr>
        <p:txBody>
          <a:bodyPr>
            <a:noAutofit/>
          </a:bodyPr>
          <a:lstStyle/>
          <a:p>
            <a:r>
              <a:rPr lang="ka-GE" sz="2400" b="1" dirty="0"/>
              <a:t>ტუბერკულოზის შემთხვევათა მაჩვენებელი 100 000 მოსახლეზე  (2009-201</a:t>
            </a:r>
            <a:r>
              <a:rPr lang="ru-RU" sz="2400" b="1" dirty="0"/>
              <a:t>9</a:t>
            </a:r>
            <a:r>
              <a:rPr lang="ka-GE" sz="2400" b="1" dirty="0"/>
              <a:t> წწ), საქართველო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5D3F8F-65CC-9548-A939-56F42F794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C3C9-F06A-481B-A2B5-38BF2C9B235D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B7825AB-A99B-0047-BFDE-41024683D8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7659071"/>
              </p:ext>
            </p:extLst>
          </p:nvPr>
        </p:nvGraphicFramePr>
        <p:xfrm>
          <a:off x="570470" y="1314465"/>
          <a:ext cx="7849630" cy="34527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8136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B3306-3E53-0343-AC26-A31644604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0711"/>
            <a:ext cx="7886700" cy="994172"/>
          </a:xfrm>
        </p:spPr>
        <p:txBody>
          <a:bodyPr>
            <a:noAutofit/>
          </a:bodyPr>
          <a:lstStyle/>
          <a:p>
            <a:r>
              <a:rPr lang="ka-GE" sz="2400" b="1" dirty="0"/>
              <a:t>ტუბერკულოზის რეგისტრირებული შემთხვევები აბსოლუტურ რიცხვებში  </a:t>
            </a:r>
            <a:r>
              <a:rPr lang="ru-RU" sz="2400" b="1" dirty="0"/>
              <a:t>200</a:t>
            </a:r>
            <a:r>
              <a:rPr lang="ka-GE" sz="2400" b="1" dirty="0"/>
              <a:t>9</a:t>
            </a:r>
            <a:r>
              <a:rPr lang="ru-RU" sz="2400" b="1" dirty="0"/>
              <a:t>-</a:t>
            </a:r>
            <a:r>
              <a:rPr lang="ka-GE" sz="2400" b="1" dirty="0"/>
              <a:t>2019 საქართველო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7CB569-C925-3E48-830C-72258B433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C3C9-F06A-481B-A2B5-38BF2C9B235D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F2A0AD7-334C-B94C-903F-265648565C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5667393"/>
              </p:ext>
            </p:extLst>
          </p:nvPr>
        </p:nvGraphicFramePr>
        <p:xfrm>
          <a:off x="628650" y="1276350"/>
          <a:ext cx="7886700" cy="335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29169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1" y="180871"/>
            <a:ext cx="8991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37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Georgia Hepatitis C Elimination Program Care Cascade, April 28, 2015 – May 31, 2020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9308" y="1465"/>
            <a:ext cx="9144000" cy="5143500"/>
            <a:chOff x="0" y="2"/>
            <a:chExt cx="9144000" cy="5143500"/>
          </a:xfrm>
        </p:grpSpPr>
        <p:graphicFrame>
          <p:nvGraphicFramePr>
            <p:cNvPr id="7" name="Chart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085915491"/>
                </p:ext>
              </p:extLst>
            </p:nvPr>
          </p:nvGraphicFramePr>
          <p:xfrm>
            <a:off x="0" y="2"/>
            <a:ext cx="9144000" cy="51435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7" name="TextBox 1"/>
            <p:cNvSpPr txBox="1"/>
            <p:nvPr/>
          </p:nvSpPr>
          <p:spPr>
            <a:xfrm>
              <a:off x="2783766" y="2619393"/>
              <a:ext cx="990600" cy="305475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93.9%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TextBox 1"/>
            <p:cNvSpPr txBox="1"/>
            <p:nvPr/>
          </p:nvSpPr>
          <p:spPr>
            <a:xfrm>
              <a:off x="2783766" y="1376105"/>
              <a:ext cx="99060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80.4%</a:t>
              </a:r>
            </a:p>
          </p:txBody>
        </p:sp>
        <p:sp>
          <p:nvSpPr>
            <p:cNvPr id="21" name="Down Arrow 20"/>
            <p:cNvSpPr/>
            <p:nvPr/>
          </p:nvSpPr>
          <p:spPr>
            <a:xfrm>
              <a:off x="2591388" y="1849511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TextBox 1"/>
            <p:cNvSpPr txBox="1"/>
            <p:nvPr/>
          </p:nvSpPr>
          <p:spPr>
            <a:xfrm>
              <a:off x="2783706" y="1785065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80.7%</a:t>
              </a:r>
              <a:endParaRPr lang="en-US" sz="1100" dirty="0"/>
            </a:p>
          </p:txBody>
        </p:sp>
        <p:sp>
          <p:nvSpPr>
            <p:cNvPr id="30" name="TextBox 1"/>
            <p:cNvSpPr txBox="1"/>
            <p:nvPr/>
          </p:nvSpPr>
          <p:spPr>
            <a:xfrm>
              <a:off x="2783706" y="950737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96.4% </a:t>
              </a:r>
            </a:p>
          </p:txBody>
        </p:sp>
        <p:sp>
          <p:nvSpPr>
            <p:cNvPr id="31" name="TextBox 1"/>
            <p:cNvSpPr txBox="1"/>
            <p:nvPr/>
          </p:nvSpPr>
          <p:spPr>
            <a:xfrm>
              <a:off x="2783706" y="3070450"/>
              <a:ext cx="99066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95.0%</a:t>
              </a:r>
            </a:p>
          </p:txBody>
        </p:sp>
        <p:sp>
          <p:nvSpPr>
            <p:cNvPr id="32" name="TextBox 1"/>
            <p:cNvSpPr txBox="1"/>
            <p:nvPr/>
          </p:nvSpPr>
          <p:spPr>
            <a:xfrm>
              <a:off x="2783706" y="3488777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75.1%</a:t>
              </a:r>
            </a:p>
          </p:txBody>
        </p:sp>
        <p:sp>
          <p:nvSpPr>
            <p:cNvPr id="34" name="Down Arrow 33"/>
            <p:cNvSpPr/>
            <p:nvPr/>
          </p:nvSpPr>
          <p:spPr>
            <a:xfrm>
              <a:off x="2580776" y="991138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Down Arrow 34"/>
            <p:cNvSpPr/>
            <p:nvPr/>
          </p:nvSpPr>
          <p:spPr>
            <a:xfrm>
              <a:off x="2580776" y="1421756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" name="Down Arrow 35"/>
            <p:cNvSpPr/>
            <p:nvPr/>
          </p:nvSpPr>
          <p:spPr>
            <a:xfrm>
              <a:off x="2591388" y="2255176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" name="Down Arrow 39"/>
            <p:cNvSpPr/>
            <p:nvPr/>
          </p:nvSpPr>
          <p:spPr>
            <a:xfrm>
              <a:off x="2580776" y="2692447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Down Arrow 40"/>
            <p:cNvSpPr/>
            <p:nvPr/>
          </p:nvSpPr>
          <p:spPr>
            <a:xfrm>
              <a:off x="2574502" y="3091980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Down Arrow 41"/>
            <p:cNvSpPr/>
            <p:nvPr/>
          </p:nvSpPr>
          <p:spPr>
            <a:xfrm>
              <a:off x="2574502" y="3534614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Down Arrow 42"/>
            <p:cNvSpPr/>
            <p:nvPr/>
          </p:nvSpPr>
          <p:spPr>
            <a:xfrm>
              <a:off x="2579549" y="395035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29308" y="4418533"/>
            <a:ext cx="8962291" cy="707886"/>
          </a:xfrm>
          <a:prstGeom prst="rect">
            <a:avLst/>
          </a:prstGeom>
          <a:solidFill>
            <a:srgbClr val="FFFFCC">
              <a:alpha val="54118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* Among persons with national ID number;  ** Age ≥ 12 with no mortality data prior to confirmation  </a:t>
            </a:r>
          </a:p>
          <a:p>
            <a:r>
              <a:rPr lang="en-US" sz="1000" dirty="0"/>
              <a:t>*** Per-protocol, includes retreatments. Among 46,834 persons tested after their </a:t>
            </a:r>
            <a:r>
              <a:rPr lang="en-US" sz="1000" b="1" dirty="0"/>
              <a:t>1</a:t>
            </a:r>
            <a:r>
              <a:rPr lang="en-US" sz="1000" b="1" baseline="30000" dirty="0"/>
              <a:t>st</a:t>
            </a:r>
            <a:r>
              <a:rPr lang="en-US" sz="1000" b="1" dirty="0"/>
              <a:t> round of treatment</a:t>
            </a:r>
            <a:r>
              <a:rPr lang="en-US" sz="1000" dirty="0"/>
              <a:t>, 44,357 (</a:t>
            </a:r>
            <a:r>
              <a:rPr lang="en-US" sz="1000" dirty="0">
                <a:solidFill>
                  <a:srgbClr val="FF0000"/>
                </a:solidFill>
              </a:rPr>
              <a:t>96.5%</a:t>
            </a:r>
            <a:r>
              <a:rPr lang="en-US" sz="1000" dirty="0"/>
              <a:t>) achieved SVR </a:t>
            </a:r>
          </a:p>
          <a:p>
            <a:r>
              <a:rPr lang="en-US" sz="1000" dirty="0"/>
              <a:t>(Including </a:t>
            </a:r>
            <a:r>
              <a:rPr lang="en-US" sz="1000" dirty="0">
                <a:solidFill>
                  <a:srgbClr val="FF0000"/>
                </a:solidFill>
              </a:rPr>
              <a:t>82.3%</a:t>
            </a:r>
            <a:r>
              <a:rPr lang="en-US" sz="1000" dirty="0"/>
              <a:t> for </a:t>
            </a:r>
            <a:r>
              <a:rPr lang="en-US" sz="1000" b="1" dirty="0"/>
              <a:t>SOF-based regimens</a:t>
            </a:r>
            <a:r>
              <a:rPr lang="en-US" sz="1000" dirty="0"/>
              <a:t>, </a:t>
            </a:r>
            <a:r>
              <a:rPr lang="en-US" sz="1000" dirty="0">
                <a:solidFill>
                  <a:srgbClr val="FF0000"/>
                </a:solidFill>
              </a:rPr>
              <a:t>98.2%</a:t>
            </a:r>
            <a:r>
              <a:rPr lang="en-US" sz="1000" dirty="0"/>
              <a:t> for </a:t>
            </a:r>
            <a:r>
              <a:rPr lang="en-US" sz="1000" b="1" dirty="0"/>
              <a:t>SOF/LED regimens</a:t>
            </a:r>
            <a:r>
              <a:rPr lang="en-US" sz="1000" dirty="0"/>
              <a:t>, and </a:t>
            </a:r>
            <a:r>
              <a:rPr lang="en-US" sz="1000" dirty="0">
                <a:solidFill>
                  <a:srgbClr val="FF0000"/>
                </a:solidFill>
              </a:rPr>
              <a:t>98.6% </a:t>
            </a:r>
            <a:r>
              <a:rPr lang="en-US" sz="1000" dirty="0"/>
              <a:t>for </a:t>
            </a:r>
            <a:r>
              <a:rPr lang="en-US" sz="1000" b="1" dirty="0"/>
              <a:t>SOF/VEL regimens</a:t>
            </a:r>
            <a:r>
              <a:rPr lang="en-US" sz="1000" dirty="0"/>
              <a:t>).  1,673 persons were </a:t>
            </a:r>
            <a:r>
              <a:rPr lang="en-US" sz="1000" b="1" dirty="0"/>
              <a:t>retreated</a:t>
            </a:r>
            <a:r>
              <a:rPr lang="en-US" sz="1000" dirty="0"/>
              <a:t> with a 2</a:t>
            </a:r>
            <a:r>
              <a:rPr lang="en-US" sz="1000" baseline="30000" dirty="0"/>
              <a:t>nd</a:t>
            </a:r>
            <a:r>
              <a:rPr lang="en-US" sz="1000" dirty="0"/>
              <a:t> round of treatment, with </a:t>
            </a:r>
            <a:r>
              <a:rPr lang="en-US" sz="1000" dirty="0">
                <a:solidFill>
                  <a:srgbClr val="FF0000"/>
                </a:solidFill>
              </a:rPr>
              <a:t>94.3%</a:t>
            </a:r>
            <a:r>
              <a:rPr lang="en-US" sz="1000" dirty="0"/>
              <a:t> (854/906) of those tested achieving SVR. Overall SVR by </a:t>
            </a:r>
            <a:r>
              <a:rPr lang="en-US" sz="1000" b="1" dirty="0"/>
              <a:t>Intention-to-Treat analysis: </a:t>
            </a:r>
            <a:r>
              <a:rPr lang="en-US" sz="1000" dirty="0">
                <a:solidFill>
                  <a:srgbClr val="FF0000"/>
                </a:solidFill>
              </a:rPr>
              <a:t>73.5%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76098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060571013"/>
              </p:ext>
            </p:extLst>
          </p:nvPr>
        </p:nvGraphicFramePr>
        <p:xfrm>
          <a:off x="119270" y="622997"/>
          <a:ext cx="8835887" cy="4257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9270" y="253666"/>
            <a:ext cx="8971741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750" b="1" dirty="0">
                <a:solidFill>
                  <a:schemeClr val="accent1">
                    <a:lumMod val="75000"/>
                  </a:schemeClr>
                </a:solidFill>
              </a:rPr>
              <a:t>Patients initiating treatment, Georgia HCV elimination program, April 2015 – May 2020</a:t>
            </a:r>
          </a:p>
        </p:txBody>
      </p:sp>
    </p:spTree>
    <p:extLst>
      <p:ext uri="{BB962C8B-B14F-4D97-AF65-F5344CB8AC3E}">
        <p14:creationId xmlns:p14="http://schemas.microsoft.com/office/powerpoint/2010/main" val="14054508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1" y="253666"/>
            <a:ext cx="87747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Persons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*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Screened per Month, Georgia, January 2015 – May 2020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0842288"/>
              </p:ext>
            </p:extLst>
          </p:nvPr>
        </p:nvGraphicFramePr>
        <p:xfrm>
          <a:off x="304801" y="622998"/>
          <a:ext cx="8458200" cy="415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48200" y="4897279"/>
            <a:ext cx="48026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* Among all persons with national ID.  Does not include  persons with 15-digit code</a:t>
            </a:r>
          </a:p>
        </p:txBody>
      </p:sp>
    </p:spTree>
    <p:extLst>
      <p:ext uri="{BB962C8B-B14F-4D97-AF65-F5344CB8AC3E}">
        <p14:creationId xmlns:p14="http://schemas.microsoft.com/office/powerpoint/2010/main" val="2571372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1" y="253666"/>
            <a:ext cx="87747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Persons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*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Newly Screened per Month, Georgia, January 2015 – May 2020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4768192"/>
              </p:ext>
            </p:extLst>
          </p:nvPr>
        </p:nvGraphicFramePr>
        <p:xfrm>
          <a:off x="304801" y="622998"/>
          <a:ext cx="8458200" cy="415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48200" y="4897279"/>
            <a:ext cx="48026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* Among all persons with national ID.  Does not include  persons with 15-digit code</a:t>
            </a:r>
          </a:p>
        </p:txBody>
      </p:sp>
    </p:spTree>
    <p:extLst>
      <p:ext uri="{BB962C8B-B14F-4D97-AF65-F5344CB8AC3E}">
        <p14:creationId xmlns:p14="http://schemas.microsoft.com/office/powerpoint/2010/main" val="3189316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E2B5D-9F88-004C-9CE5-2D4B31DD9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14350"/>
            <a:ext cx="7924800" cy="4419600"/>
          </a:xfrm>
        </p:spPr>
        <p:txBody>
          <a:bodyPr>
            <a:normAutofit/>
          </a:bodyPr>
          <a:lstStyle/>
          <a:p>
            <a:r>
              <a:rPr lang="en-US" sz="1100" dirty="0" err="1"/>
              <a:t>სისხლის</a:t>
            </a:r>
            <a:r>
              <a:rPr lang="en-US" sz="1100" dirty="0"/>
              <a:t> </a:t>
            </a:r>
            <a:r>
              <a:rPr lang="en-US" sz="1100" dirty="0" err="1"/>
              <a:t>პროგრამით</a:t>
            </a:r>
            <a:r>
              <a:rPr lang="en-US" sz="1100" dirty="0"/>
              <a:t> - NAT </a:t>
            </a:r>
            <a:r>
              <a:rPr lang="en-US" sz="1100" dirty="0" err="1"/>
              <a:t>ცენტრალიზებული</a:t>
            </a:r>
            <a:r>
              <a:rPr lang="en-US" sz="1100" dirty="0"/>
              <a:t> </a:t>
            </a:r>
            <a:r>
              <a:rPr lang="en-US" sz="1100" dirty="0" err="1"/>
              <a:t>კვლევის</a:t>
            </a:r>
            <a:r>
              <a:rPr lang="en-US" sz="1100" dirty="0"/>
              <a:t> </a:t>
            </a:r>
            <a:r>
              <a:rPr lang="en-US" sz="1100" dirty="0" err="1"/>
              <a:t>დანერგვა</a:t>
            </a:r>
            <a:r>
              <a:rPr lang="en-US" sz="1100" dirty="0"/>
              <a:t> </a:t>
            </a:r>
            <a:r>
              <a:rPr lang="en-US" sz="1100" dirty="0" err="1"/>
              <a:t>ლუგარის</a:t>
            </a:r>
            <a:r>
              <a:rPr lang="en-US" sz="1100" dirty="0"/>
              <a:t> </a:t>
            </a:r>
            <a:r>
              <a:rPr lang="en-US" sz="1100" dirty="0" err="1"/>
              <a:t>ბაზაზე</a:t>
            </a:r>
            <a:r>
              <a:rPr lang="en-US" sz="1100" dirty="0"/>
              <a:t>, </a:t>
            </a:r>
            <a:r>
              <a:rPr lang="en-US" sz="1100" dirty="0" err="1"/>
              <a:t>ევროკავშირთან</a:t>
            </a:r>
            <a:r>
              <a:rPr lang="en-US" sz="1100" dirty="0"/>
              <a:t> </a:t>
            </a:r>
            <a:r>
              <a:rPr lang="en-US" sz="1100" dirty="0" err="1"/>
              <a:t>დატყუპების</a:t>
            </a:r>
            <a:r>
              <a:rPr lang="en-US" sz="1100" dirty="0"/>
              <a:t> </a:t>
            </a:r>
            <a:r>
              <a:rPr lang="en-US" sz="1100" dirty="0" err="1"/>
              <a:t>პროგრამა</a:t>
            </a:r>
            <a:r>
              <a:rPr lang="en-US" sz="1100" dirty="0"/>
              <a:t>, </a:t>
            </a:r>
            <a:r>
              <a:rPr lang="en-US" sz="1100" dirty="0" err="1"/>
              <a:t>ხარისხის</a:t>
            </a:r>
            <a:r>
              <a:rPr lang="en-US" sz="1100" dirty="0"/>
              <a:t> </a:t>
            </a:r>
            <a:r>
              <a:rPr lang="en-US" sz="1100" dirty="0" err="1"/>
              <a:t>კონტროლის</a:t>
            </a:r>
            <a:r>
              <a:rPr lang="en-US" sz="1100" dirty="0"/>
              <a:t> </a:t>
            </a:r>
            <a:r>
              <a:rPr lang="en-US" sz="1100" dirty="0" err="1"/>
              <a:t>დამატებითი</a:t>
            </a:r>
            <a:r>
              <a:rPr lang="en-US" sz="1100" dirty="0"/>
              <a:t> </a:t>
            </a:r>
            <a:r>
              <a:rPr lang="en-US" sz="1100" dirty="0" err="1"/>
              <a:t>ელემენტების</a:t>
            </a:r>
            <a:r>
              <a:rPr lang="en-US" sz="1100" dirty="0"/>
              <a:t> </a:t>
            </a:r>
            <a:r>
              <a:rPr lang="en-US" sz="1100" dirty="0" err="1"/>
              <a:t>დანერგვა</a:t>
            </a:r>
            <a:endParaRPr lang="en-US" sz="1100" dirty="0"/>
          </a:p>
          <a:p>
            <a:r>
              <a:rPr lang="en-US" sz="1100" dirty="0" err="1"/>
              <a:t>დაავადებათა</a:t>
            </a:r>
            <a:r>
              <a:rPr lang="en-US" sz="1100" dirty="0"/>
              <a:t> </a:t>
            </a:r>
            <a:r>
              <a:rPr lang="en-US" sz="1100" dirty="0" err="1"/>
              <a:t>ადრეული</a:t>
            </a:r>
            <a:r>
              <a:rPr lang="en-US" sz="1100" dirty="0"/>
              <a:t> </a:t>
            </a:r>
            <a:r>
              <a:rPr lang="en-US" sz="1100" dirty="0" err="1"/>
              <a:t>გამოვლენა</a:t>
            </a:r>
            <a:r>
              <a:rPr lang="en-US" sz="1100" dirty="0"/>
              <a:t> </a:t>
            </a:r>
            <a:r>
              <a:rPr lang="en-US" sz="1100" dirty="0" err="1"/>
              <a:t>და</a:t>
            </a:r>
            <a:r>
              <a:rPr lang="en-US" sz="1100" dirty="0"/>
              <a:t> </a:t>
            </a:r>
            <a:r>
              <a:rPr lang="en-US" sz="1100" dirty="0" err="1"/>
              <a:t>სკრინინგი</a:t>
            </a:r>
            <a:r>
              <a:rPr lang="en-US" sz="1100" dirty="0"/>
              <a:t> - </a:t>
            </a:r>
            <a:r>
              <a:rPr lang="en-US" sz="1100" dirty="0" err="1"/>
              <a:t>კიბოს</a:t>
            </a:r>
            <a:r>
              <a:rPr lang="en-US" sz="1100" dirty="0"/>
              <a:t> </a:t>
            </a:r>
            <a:r>
              <a:rPr lang="en-US" sz="1100" dirty="0" err="1"/>
              <a:t>სკრინინგის</a:t>
            </a:r>
            <a:r>
              <a:rPr lang="en-US" sz="1100" dirty="0"/>
              <a:t> </a:t>
            </a:r>
            <a:r>
              <a:rPr lang="en-US" sz="1100" dirty="0" err="1"/>
              <a:t>ფორმატის</a:t>
            </a:r>
            <a:r>
              <a:rPr lang="en-US" sz="1100" dirty="0"/>
              <a:t> </a:t>
            </a:r>
            <a:r>
              <a:rPr lang="en-US" sz="1100" dirty="0" err="1"/>
              <a:t>ცვლილება</a:t>
            </a:r>
            <a:r>
              <a:rPr lang="en-US" sz="1100" dirty="0"/>
              <a:t>, </a:t>
            </a:r>
            <a:r>
              <a:rPr lang="en-US" sz="1100" dirty="0" err="1"/>
              <a:t>ლაბორატორიული</a:t>
            </a:r>
            <a:r>
              <a:rPr lang="en-US" sz="1100" dirty="0"/>
              <a:t> </a:t>
            </a:r>
            <a:r>
              <a:rPr lang="en-US" sz="1100" dirty="0" err="1"/>
              <a:t>კვლევების</a:t>
            </a:r>
            <a:r>
              <a:rPr lang="en-US" sz="1100" dirty="0"/>
              <a:t> </a:t>
            </a:r>
            <a:r>
              <a:rPr lang="en-US" sz="1100" dirty="0" err="1"/>
              <a:t>დასტანდარტება</a:t>
            </a:r>
            <a:r>
              <a:rPr lang="en-US" sz="1100" dirty="0"/>
              <a:t> </a:t>
            </a:r>
            <a:r>
              <a:rPr lang="en-US" sz="1100" dirty="0" err="1"/>
              <a:t>და</a:t>
            </a:r>
            <a:r>
              <a:rPr lang="en-US" sz="1100" dirty="0"/>
              <a:t> </a:t>
            </a:r>
            <a:r>
              <a:rPr lang="en-US" sz="1100" dirty="0" err="1"/>
              <a:t>ცენტრალიზაცია</a:t>
            </a:r>
            <a:r>
              <a:rPr lang="en-US" sz="1100" dirty="0"/>
              <a:t>, </a:t>
            </a:r>
            <a:r>
              <a:rPr lang="en-US" sz="1100" dirty="0" err="1"/>
              <a:t>ვაუჩერულ</a:t>
            </a:r>
            <a:r>
              <a:rPr lang="en-US" sz="1100" dirty="0"/>
              <a:t> </a:t>
            </a:r>
            <a:r>
              <a:rPr lang="en-US" sz="1100" dirty="0" err="1"/>
              <a:t>პრინციპებზე</a:t>
            </a:r>
            <a:r>
              <a:rPr lang="en-US" sz="1100" dirty="0"/>
              <a:t> </a:t>
            </a:r>
            <a:r>
              <a:rPr lang="en-US" sz="1100" dirty="0" err="1"/>
              <a:t>გადაყვანა</a:t>
            </a:r>
            <a:r>
              <a:rPr lang="en-US" sz="1100" dirty="0"/>
              <a:t> </a:t>
            </a:r>
            <a:r>
              <a:rPr lang="en-US" sz="1100" dirty="0" err="1"/>
              <a:t>და</a:t>
            </a:r>
            <a:r>
              <a:rPr lang="en-US" sz="1100" dirty="0"/>
              <a:t> </a:t>
            </a:r>
            <a:r>
              <a:rPr lang="en-US" sz="1100" dirty="0" err="1"/>
              <a:t>მიმწოდებელთა</a:t>
            </a:r>
            <a:r>
              <a:rPr lang="en-US" sz="1100" dirty="0"/>
              <a:t> </a:t>
            </a:r>
            <a:r>
              <a:rPr lang="en-US" sz="1100" dirty="0" err="1"/>
              <a:t>რიცხვის</a:t>
            </a:r>
            <a:r>
              <a:rPr lang="en-US" sz="1100" dirty="0"/>
              <a:t> </a:t>
            </a:r>
            <a:r>
              <a:rPr lang="en-US" sz="1100" dirty="0" err="1"/>
              <a:t>გაზრდა</a:t>
            </a:r>
            <a:r>
              <a:rPr lang="en-US" sz="1100" dirty="0"/>
              <a:t> </a:t>
            </a:r>
            <a:r>
              <a:rPr lang="en-US" sz="1100" dirty="0" err="1"/>
              <a:t>მომსახურების</a:t>
            </a:r>
            <a:r>
              <a:rPr lang="en-US" sz="1100" dirty="0"/>
              <a:t> </a:t>
            </a:r>
            <a:r>
              <a:rPr lang="en-US" sz="1100" dirty="0" err="1"/>
              <a:t>მაქსიმალური</a:t>
            </a:r>
            <a:r>
              <a:rPr lang="en-US" sz="1100" dirty="0"/>
              <a:t> </a:t>
            </a:r>
            <a:r>
              <a:rPr lang="en-US" sz="1100" dirty="0" err="1"/>
              <a:t>გეოგრაფიული</a:t>
            </a:r>
            <a:r>
              <a:rPr lang="en-US" sz="1100" dirty="0"/>
              <a:t> </a:t>
            </a:r>
            <a:r>
              <a:rPr lang="en-US" sz="1100" dirty="0" err="1"/>
              <a:t>ხელმისაწვდომობის</a:t>
            </a:r>
            <a:r>
              <a:rPr lang="en-US" sz="1100" dirty="0"/>
              <a:t> </a:t>
            </a:r>
            <a:r>
              <a:rPr lang="en-US" sz="1100" dirty="0" err="1"/>
              <a:t>უზრუნველსაყოფად</a:t>
            </a:r>
            <a:r>
              <a:rPr lang="en-US" sz="1100" dirty="0"/>
              <a:t>, </a:t>
            </a:r>
            <a:r>
              <a:rPr lang="en-US" sz="1100" dirty="0" err="1"/>
              <a:t>მომსახურების</a:t>
            </a:r>
            <a:r>
              <a:rPr lang="en-US" sz="1100" dirty="0"/>
              <a:t> </a:t>
            </a:r>
            <a:r>
              <a:rPr lang="en-US" sz="1100" dirty="0" err="1"/>
              <a:t>ტარიფების</a:t>
            </a:r>
            <a:r>
              <a:rPr lang="en-US" sz="1100" dirty="0"/>
              <a:t> </a:t>
            </a:r>
            <a:r>
              <a:rPr lang="en-US" sz="1100" dirty="0" err="1"/>
              <a:t>გადახედვა</a:t>
            </a:r>
            <a:r>
              <a:rPr lang="en-US" sz="1100" dirty="0"/>
              <a:t>/</a:t>
            </a:r>
            <a:r>
              <a:rPr lang="en-US" sz="1100" dirty="0" err="1"/>
              <a:t>მატება</a:t>
            </a:r>
            <a:r>
              <a:rPr lang="en-US" sz="1100" dirty="0"/>
              <a:t>, </a:t>
            </a:r>
            <a:r>
              <a:rPr lang="en-US" sz="1100" dirty="0" err="1"/>
              <a:t>ორგანიზებული</a:t>
            </a:r>
            <a:r>
              <a:rPr lang="en-US" sz="1100" dirty="0"/>
              <a:t> </a:t>
            </a:r>
            <a:r>
              <a:rPr lang="en-US" sz="1100" dirty="0" err="1"/>
              <a:t>სკრინინგის</a:t>
            </a:r>
            <a:r>
              <a:rPr lang="en-US" sz="1100" dirty="0"/>
              <a:t> </a:t>
            </a:r>
            <a:r>
              <a:rPr lang="en-US" sz="1100" dirty="0" err="1"/>
              <a:t>დანერგვა</a:t>
            </a:r>
            <a:r>
              <a:rPr lang="en-US" sz="1100" dirty="0"/>
              <a:t>, </a:t>
            </a:r>
            <a:r>
              <a:rPr lang="en-US" sz="1100" dirty="0" err="1"/>
              <a:t>ზუგდიდში</a:t>
            </a:r>
            <a:r>
              <a:rPr lang="en-US" sz="1100" dirty="0"/>
              <a:t> </a:t>
            </a:r>
            <a:r>
              <a:rPr lang="en-US" sz="1100" dirty="0" err="1"/>
              <a:t>ახალი</a:t>
            </a:r>
            <a:r>
              <a:rPr lang="en-US" sz="1100" dirty="0"/>
              <a:t> </a:t>
            </a:r>
            <a:r>
              <a:rPr lang="en-US" sz="1100" dirty="0" err="1"/>
              <a:t>სკრინინგ</a:t>
            </a:r>
            <a:r>
              <a:rPr lang="en-US" sz="1100" dirty="0"/>
              <a:t> </a:t>
            </a:r>
            <a:r>
              <a:rPr lang="en-US" sz="1100" dirty="0" err="1"/>
              <a:t>ცენტრის</a:t>
            </a:r>
            <a:r>
              <a:rPr lang="en-US" sz="1100" dirty="0"/>
              <a:t> </a:t>
            </a:r>
            <a:r>
              <a:rPr lang="en-US" sz="1100" dirty="0" err="1"/>
              <a:t>გახსნა</a:t>
            </a:r>
            <a:r>
              <a:rPr lang="en-US" sz="1100" dirty="0"/>
              <a:t> </a:t>
            </a:r>
            <a:r>
              <a:rPr lang="en-US" sz="1100" dirty="0" err="1"/>
              <a:t>ჩეხეთის</a:t>
            </a:r>
            <a:r>
              <a:rPr lang="en-US" sz="1100" dirty="0"/>
              <a:t> </a:t>
            </a:r>
            <a:r>
              <a:rPr lang="en-US" sz="1100" dirty="0" err="1"/>
              <a:t>მთავრობის</a:t>
            </a:r>
            <a:r>
              <a:rPr lang="en-US" sz="1100" dirty="0"/>
              <a:t> </a:t>
            </a:r>
            <a:r>
              <a:rPr lang="en-US" sz="1100" dirty="0" err="1"/>
              <a:t>დახმარებით</a:t>
            </a:r>
            <a:endParaRPr lang="en-US" sz="1100" dirty="0"/>
          </a:p>
          <a:p>
            <a:r>
              <a:rPr lang="en-US" sz="1100" dirty="0" err="1"/>
              <a:t>იმუნიზაცია</a:t>
            </a:r>
            <a:r>
              <a:rPr lang="en-US" sz="1100" dirty="0"/>
              <a:t> - </a:t>
            </a:r>
            <a:r>
              <a:rPr lang="en-US" sz="1100" dirty="0" err="1"/>
              <a:t>პაპილომავირუსის</a:t>
            </a:r>
            <a:r>
              <a:rPr lang="en-US" sz="1100" dirty="0"/>
              <a:t> </a:t>
            </a:r>
            <a:r>
              <a:rPr lang="en-US" sz="1100" dirty="0" err="1"/>
              <a:t>საწინააღმდეგო</a:t>
            </a:r>
            <a:r>
              <a:rPr lang="en-US" sz="1100" dirty="0"/>
              <a:t> </a:t>
            </a:r>
            <a:r>
              <a:rPr lang="en-US" sz="1100" dirty="0" err="1"/>
              <a:t>აცრის</a:t>
            </a:r>
            <a:r>
              <a:rPr lang="en-US" sz="1100" dirty="0"/>
              <a:t> </a:t>
            </a:r>
            <a:r>
              <a:rPr lang="en-US" sz="1100" dirty="0" err="1"/>
              <a:t>დანერგვა</a:t>
            </a:r>
            <a:r>
              <a:rPr lang="en-US" sz="1100" dirty="0"/>
              <a:t> 10-11-12 </a:t>
            </a:r>
            <a:r>
              <a:rPr lang="en-US" sz="1100" dirty="0" err="1"/>
              <a:t>წლის</a:t>
            </a:r>
            <a:r>
              <a:rPr lang="en-US" sz="1100" dirty="0"/>
              <a:t> </a:t>
            </a:r>
            <a:r>
              <a:rPr lang="en-US" sz="1100" dirty="0" err="1"/>
              <a:t>ასაკის</a:t>
            </a:r>
            <a:r>
              <a:rPr lang="en-US" sz="1100" dirty="0"/>
              <a:t> </a:t>
            </a:r>
            <a:r>
              <a:rPr lang="en-US" sz="1100" dirty="0" err="1"/>
              <a:t>გოგონებში</a:t>
            </a:r>
            <a:r>
              <a:rPr lang="en-US" sz="1100" dirty="0"/>
              <a:t>, </a:t>
            </a:r>
            <a:r>
              <a:rPr lang="en-US" sz="1100" dirty="0" err="1"/>
              <a:t>დიფტერია-ტეტანუსის</a:t>
            </a:r>
            <a:r>
              <a:rPr lang="en-US" sz="1100" dirty="0"/>
              <a:t>, </a:t>
            </a:r>
            <a:r>
              <a:rPr lang="en-US" sz="1100" dirty="0" err="1"/>
              <a:t>დიფტერია-ტეტანუსი</a:t>
            </a:r>
            <a:r>
              <a:rPr lang="en-US" sz="1100" dirty="0"/>
              <a:t>/</a:t>
            </a:r>
            <a:r>
              <a:rPr lang="en-US" sz="1100" dirty="0" err="1"/>
              <a:t>ყივანახველას</a:t>
            </a:r>
            <a:r>
              <a:rPr lang="en-US" sz="1100" dirty="0"/>
              <a:t> </a:t>
            </a:r>
            <a:r>
              <a:rPr lang="en-US" sz="1100" dirty="0" err="1"/>
              <a:t>და</a:t>
            </a:r>
            <a:r>
              <a:rPr lang="en-US" sz="1100" dirty="0"/>
              <a:t> </a:t>
            </a:r>
            <a:r>
              <a:rPr lang="en-US" sz="1100" dirty="0" err="1"/>
              <a:t>პოლიომიელიტის</a:t>
            </a:r>
            <a:r>
              <a:rPr lang="en-US" sz="1100" dirty="0"/>
              <a:t> </a:t>
            </a:r>
            <a:r>
              <a:rPr lang="en-US" sz="1100" dirty="0" err="1"/>
              <a:t>ორალური</a:t>
            </a:r>
            <a:r>
              <a:rPr lang="en-US" sz="1100" dirty="0"/>
              <a:t> </a:t>
            </a:r>
            <a:r>
              <a:rPr lang="en-US" sz="1100" dirty="0" err="1"/>
              <a:t>ვაქცინის</a:t>
            </a:r>
            <a:r>
              <a:rPr lang="en-US" sz="1100" dirty="0"/>
              <a:t> 18 </a:t>
            </a:r>
            <a:r>
              <a:rPr lang="en-US" sz="1100" dirty="0" err="1"/>
              <a:t>თვის</a:t>
            </a:r>
            <a:r>
              <a:rPr lang="en-US" sz="1100" dirty="0"/>
              <a:t> </a:t>
            </a:r>
            <a:r>
              <a:rPr lang="en-US" sz="1100" dirty="0" err="1"/>
              <a:t>და</a:t>
            </a:r>
            <a:r>
              <a:rPr lang="en-US" sz="1100" dirty="0"/>
              <a:t> 5 </a:t>
            </a:r>
            <a:r>
              <a:rPr lang="en-US" sz="1100" dirty="0" err="1"/>
              <a:t>წლის</a:t>
            </a:r>
            <a:r>
              <a:rPr lang="en-US" sz="1100" dirty="0"/>
              <a:t> </a:t>
            </a:r>
            <a:r>
              <a:rPr lang="en-US" sz="1100" dirty="0" err="1"/>
              <a:t>ასაკში</a:t>
            </a:r>
            <a:r>
              <a:rPr lang="en-US" sz="1100" dirty="0"/>
              <a:t> </a:t>
            </a:r>
            <a:r>
              <a:rPr lang="en-US" sz="1100" dirty="0" err="1"/>
              <a:t>ჩანაცვლება</a:t>
            </a:r>
            <a:r>
              <a:rPr lang="en-US" sz="1100" dirty="0"/>
              <a:t> </a:t>
            </a:r>
            <a:r>
              <a:rPr lang="en-US" sz="1100" dirty="0" err="1"/>
              <a:t>კომბინირებული</a:t>
            </a:r>
            <a:r>
              <a:rPr lang="en-US" sz="1100" dirty="0"/>
              <a:t> 4 </a:t>
            </a:r>
            <a:r>
              <a:rPr lang="en-US" sz="1100" dirty="0" err="1"/>
              <a:t>კომპონენტიანი</a:t>
            </a:r>
            <a:r>
              <a:rPr lang="en-US" sz="1100" dirty="0"/>
              <a:t> </a:t>
            </a:r>
            <a:r>
              <a:rPr lang="en-US" sz="1100" dirty="0" err="1"/>
              <a:t>ვაქცინით</a:t>
            </a:r>
            <a:r>
              <a:rPr lang="en-US" sz="1100" dirty="0"/>
              <a:t>, </a:t>
            </a:r>
            <a:r>
              <a:rPr lang="en-US" sz="1100" dirty="0" err="1"/>
              <a:t>ცივი</a:t>
            </a:r>
            <a:r>
              <a:rPr lang="en-US" sz="1100" dirty="0"/>
              <a:t> </a:t>
            </a:r>
            <a:r>
              <a:rPr lang="en-US" sz="1100" dirty="0" err="1"/>
              <a:t>ჯაჭვის</a:t>
            </a:r>
            <a:r>
              <a:rPr lang="en-US" sz="1100" dirty="0"/>
              <a:t> </a:t>
            </a:r>
            <a:r>
              <a:rPr lang="en-US" sz="1100" dirty="0" err="1"/>
              <a:t>განახლება</a:t>
            </a:r>
            <a:r>
              <a:rPr lang="en-US" sz="1100" dirty="0"/>
              <a:t>, </a:t>
            </a:r>
            <a:r>
              <a:rPr lang="en-US" sz="1100" dirty="0" err="1"/>
              <a:t>საინფორმაციო</a:t>
            </a:r>
            <a:r>
              <a:rPr lang="en-US" sz="1100" dirty="0"/>
              <a:t> </a:t>
            </a:r>
            <a:r>
              <a:rPr lang="en-US" sz="1100" dirty="0" err="1"/>
              <a:t>კამპანიის</a:t>
            </a:r>
            <a:r>
              <a:rPr lang="en-US" sz="1100" dirty="0"/>
              <a:t> </a:t>
            </a:r>
            <a:r>
              <a:rPr lang="en-US" sz="1100" dirty="0" err="1"/>
              <a:t>სახელმწიფო</a:t>
            </a:r>
            <a:r>
              <a:rPr lang="en-US" sz="1100" dirty="0"/>
              <a:t> </a:t>
            </a:r>
            <a:r>
              <a:rPr lang="en-US" sz="1100" dirty="0" err="1"/>
              <a:t>პროგრამაში</a:t>
            </a:r>
            <a:r>
              <a:rPr lang="en-US" sz="1100" dirty="0"/>
              <a:t> </a:t>
            </a:r>
            <a:r>
              <a:rPr lang="en-US" sz="1100" dirty="0" err="1"/>
              <a:t>გადმობარება</a:t>
            </a:r>
            <a:r>
              <a:rPr lang="en-US" sz="1100" dirty="0"/>
              <a:t>, </a:t>
            </a:r>
            <a:r>
              <a:rPr lang="en-US" sz="1100" dirty="0" err="1"/>
              <a:t>ახალი</a:t>
            </a:r>
            <a:r>
              <a:rPr lang="en-US" sz="1100" dirty="0"/>
              <a:t> </a:t>
            </a:r>
            <a:r>
              <a:rPr lang="en-US" sz="1100" dirty="0" err="1"/>
              <a:t>ელექტრონული</a:t>
            </a:r>
            <a:r>
              <a:rPr lang="en-US" sz="1100" dirty="0"/>
              <a:t> </a:t>
            </a:r>
            <a:r>
              <a:rPr lang="en-US" sz="1100" dirty="0" err="1"/>
              <a:t>სისტემის</a:t>
            </a:r>
            <a:r>
              <a:rPr lang="en-US" sz="1100" dirty="0"/>
              <a:t> </a:t>
            </a:r>
            <a:r>
              <a:rPr lang="en-US" sz="1100" dirty="0" err="1"/>
              <a:t>გამართვა</a:t>
            </a:r>
            <a:r>
              <a:rPr lang="en-US" sz="1100" dirty="0"/>
              <a:t> </a:t>
            </a:r>
            <a:r>
              <a:rPr lang="en-US" sz="1100" dirty="0" err="1"/>
              <a:t>და</a:t>
            </a:r>
            <a:r>
              <a:rPr lang="en-US" sz="1100" dirty="0"/>
              <a:t> </a:t>
            </a:r>
            <a:r>
              <a:rPr lang="en-US" sz="1100" dirty="0" err="1"/>
              <a:t>სრულად</a:t>
            </a:r>
            <a:r>
              <a:rPr lang="en-US" sz="1100" dirty="0"/>
              <a:t> </a:t>
            </a:r>
            <a:r>
              <a:rPr lang="en-US" sz="1100" dirty="0" err="1"/>
              <a:t>ელექტრონულ</a:t>
            </a:r>
            <a:r>
              <a:rPr lang="en-US" sz="1100" dirty="0"/>
              <a:t> </a:t>
            </a:r>
            <a:r>
              <a:rPr lang="en-US" sz="1100" dirty="0" err="1"/>
              <a:t>ანგარიშგებაზე</a:t>
            </a:r>
            <a:r>
              <a:rPr lang="en-US" sz="1100" dirty="0"/>
              <a:t> </a:t>
            </a:r>
            <a:r>
              <a:rPr lang="en-US" sz="1100" dirty="0" err="1"/>
              <a:t>გადასვლა</a:t>
            </a:r>
            <a:r>
              <a:rPr lang="en-US" sz="1100" dirty="0"/>
              <a:t>« </a:t>
            </a:r>
            <a:r>
              <a:rPr lang="en-US" sz="1100" dirty="0" err="1"/>
              <a:t>რომლითაც</a:t>
            </a:r>
            <a:r>
              <a:rPr lang="en-US" sz="1100" dirty="0"/>
              <a:t> </a:t>
            </a:r>
            <a:r>
              <a:rPr lang="en-US" sz="1100" dirty="0" err="1"/>
              <a:t>ინდივიდის</a:t>
            </a:r>
            <a:r>
              <a:rPr lang="en-US" sz="1100" dirty="0"/>
              <a:t> </a:t>
            </a:r>
            <a:r>
              <a:rPr lang="en-US" sz="1100" dirty="0" err="1"/>
              <a:t>დონეზე</a:t>
            </a:r>
            <a:r>
              <a:rPr lang="en-US" sz="1100" dirty="0"/>
              <a:t> </a:t>
            </a:r>
            <a:r>
              <a:rPr lang="en-US" sz="1100" dirty="0" err="1"/>
              <a:t>არის</a:t>
            </a:r>
            <a:r>
              <a:rPr lang="en-US" sz="1100" dirty="0"/>
              <a:t> </a:t>
            </a:r>
            <a:r>
              <a:rPr lang="en-US" sz="1100" dirty="0" err="1"/>
              <a:t>აცრებით</a:t>
            </a:r>
            <a:r>
              <a:rPr lang="en-US" sz="1100" dirty="0"/>
              <a:t> </a:t>
            </a:r>
            <a:r>
              <a:rPr lang="en-US" sz="1100" dirty="0" err="1"/>
              <a:t>მოცვის</a:t>
            </a:r>
            <a:r>
              <a:rPr lang="en-US" sz="1100" dirty="0"/>
              <a:t> </a:t>
            </a:r>
            <a:r>
              <a:rPr lang="en-US" sz="1100" dirty="0" err="1"/>
              <a:t>სტატუსი</a:t>
            </a:r>
            <a:r>
              <a:rPr lang="en-US" sz="1100" dirty="0"/>
              <a:t> </a:t>
            </a:r>
            <a:r>
              <a:rPr lang="en-US" sz="1100" dirty="0" err="1"/>
              <a:t>მიკვლევადი</a:t>
            </a:r>
            <a:r>
              <a:rPr lang="en-US" sz="1100" dirty="0"/>
              <a:t>, </a:t>
            </a:r>
            <a:r>
              <a:rPr lang="en-US" sz="1100" dirty="0" err="1"/>
              <a:t>იმუნიზაციის</a:t>
            </a:r>
            <a:r>
              <a:rPr lang="en-US" sz="1100" dirty="0"/>
              <a:t> </a:t>
            </a:r>
            <a:r>
              <a:rPr lang="en-US" sz="1100" dirty="0" err="1"/>
              <a:t>აპლიკაციის</a:t>
            </a:r>
            <a:r>
              <a:rPr lang="en-US" sz="1100" dirty="0"/>
              <a:t> </a:t>
            </a:r>
            <a:r>
              <a:rPr lang="en-US" sz="1100" dirty="0" err="1"/>
              <a:t>განახლება</a:t>
            </a:r>
            <a:r>
              <a:rPr lang="en-US" sz="1100" dirty="0"/>
              <a:t>, </a:t>
            </a:r>
            <a:r>
              <a:rPr lang="en-US" sz="1100" dirty="0" err="1"/>
              <a:t>წითელას</a:t>
            </a:r>
            <a:r>
              <a:rPr lang="en-US" sz="1100" dirty="0"/>
              <a:t> </a:t>
            </a:r>
            <a:r>
              <a:rPr lang="en-US" sz="1100" dirty="0" err="1"/>
              <a:t>არაგეგმიური</a:t>
            </a:r>
            <a:r>
              <a:rPr lang="en-US" sz="1100" dirty="0"/>
              <a:t> </a:t>
            </a:r>
            <a:r>
              <a:rPr lang="en-US" sz="1100" dirty="0" err="1"/>
              <a:t>აცრების</a:t>
            </a:r>
            <a:r>
              <a:rPr lang="en-US" sz="1100" dirty="0"/>
              <a:t> </a:t>
            </a:r>
            <a:r>
              <a:rPr lang="en-US" sz="1100" dirty="0" err="1"/>
              <a:t>ჩატარება</a:t>
            </a:r>
            <a:r>
              <a:rPr lang="en-US" sz="1100" dirty="0"/>
              <a:t> </a:t>
            </a:r>
            <a:r>
              <a:rPr lang="en-US" sz="1100" dirty="0" err="1"/>
              <a:t>და</a:t>
            </a:r>
            <a:r>
              <a:rPr lang="en-US" sz="1100" dirty="0"/>
              <a:t> </a:t>
            </a:r>
            <a:r>
              <a:rPr lang="en-US" sz="1100" dirty="0" err="1"/>
              <a:t>ეპიდაფეთქების</a:t>
            </a:r>
            <a:r>
              <a:rPr lang="en-US" sz="1100" dirty="0"/>
              <a:t> </a:t>
            </a:r>
            <a:r>
              <a:rPr lang="en-US" sz="1100" dirty="0" err="1"/>
              <a:t>შეკავება</a:t>
            </a:r>
            <a:r>
              <a:rPr lang="en-US" sz="1100" dirty="0"/>
              <a:t>, </a:t>
            </a:r>
            <a:r>
              <a:rPr lang="en-US" sz="1100" dirty="0" err="1"/>
              <a:t>გრიპის</a:t>
            </a:r>
            <a:r>
              <a:rPr lang="en-US" sz="1100" dirty="0"/>
              <a:t> </a:t>
            </a:r>
            <a:r>
              <a:rPr lang="en-US" sz="1100" dirty="0" err="1"/>
              <a:t>ვაქცინის</a:t>
            </a:r>
            <a:r>
              <a:rPr lang="en-US" sz="1100" dirty="0"/>
              <a:t> </a:t>
            </a:r>
            <a:r>
              <a:rPr lang="en-US" sz="1100" dirty="0" err="1"/>
              <a:t>შესყიდვის</a:t>
            </a:r>
            <a:r>
              <a:rPr lang="en-US" sz="1100" dirty="0"/>
              <a:t> </a:t>
            </a:r>
            <a:r>
              <a:rPr lang="en-US" sz="1100" dirty="0" err="1"/>
              <a:t>მოცულობების</a:t>
            </a:r>
            <a:r>
              <a:rPr lang="en-US" sz="1100" dirty="0"/>
              <a:t> </a:t>
            </a:r>
            <a:r>
              <a:rPr lang="en-US" sz="1100" dirty="0" err="1"/>
              <a:t>გაზრდა</a:t>
            </a:r>
            <a:r>
              <a:rPr lang="en-US" sz="1100" dirty="0"/>
              <a:t>, 2018 </a:t>
            </a:r>
            <a:r>
              <a:rPr lang="en-US" sz="1100" dirty="0" err="1"/>
              <a:t>წელთან</a:t>
            </a:r>
            <a:r>
              <a:rPr lang="en-US" sz="1100" dirty="0"/>
              <a:t> </a:t>
            </a:r>
            <a:r>
              <a:rPr lang="en-US" sz="1100" dirty="0" err="1"/>
              <a:t>შედარებით</a:t>
            </a:r>
            <a:r>
              <a:rPr lang="en-US" sz="1100" dirty="0"/>
              <a:t> 2.5-ჯერ </a:t>
            </a:r>
            <a:r>
              <a:rPr lang="en-US" sz="1100" dirty="0" err="1"/>
              <a:t>მეტი</a:t>
            </a:r>
            <a:r>
              <a:rPr lang="en-US" sz="1100" dirty="0"/>
              <a:t> </a:t>
            </a:r>
            <a:r>
              <a:rPr lang="en-US" sz="1100" dirty="0" err="1"/>
              <a:t>და</a:t>
            </a:r>
            <a:r>
              <a:rPr lang="en-US" sz="1100" dirty="0"/>
              <a:t> </a:t>
            </a:r>
            <a:r>
              <a:rPr lang="en-US" sz="1100" dirty="0" err="1"/>
              <a:t>შეადგინა</a:t>
            </a:r>
            <a:r>
              <a:rPr lang="en-US" sz="1100" dirty="0"/>
              <a:t> 100 </a:t>
            </a:r>
            <a:r>
              <a:rPr lang="en-US" sz="1100" dirty="0" err="1"/>
              <a:t>ათასი</a:t>
            </a:r>
            <a:r>
              <a:rPr lang="en-US" sz="1100" dirty="0"/>
              <a:t> </a:t>
            </a:r>
            <a:r>
              <a:rPr lang="en-US" sz="1100" dirty="0" err="1"/>
              <a:t>დოზა</a:t>
            </a:r>
            <a:r>
              <a:rPr lang="en-US" sz="1100" dirty="0"/>
              <a:t>, </a:t>
            </a:r>
            <a:r>
              <a:rPr lang="en-US" sz="1100" dirty="0" err="1"/>
              <a:t>მიმდინარე</a:t>
            </a:r>
            <a:r>
              <a:rPr lang="en-US" sz="1100" dirty="0"/>
              <a:t> </a:t>
            </a:r>
            <a:r>
              <a:rPr lang="en-US" sz="1100" dirty="0" err="1"/>
              <a:t>წელს</a:t>
            </a:r>
            <a:r>
              <a:rPr lang="en-US" sz="1100" dirty="0"/>
              <a:t> </a:t>
            </a:r>
            <a:r>
              <a:rPr lang="en-US" sz="1100" dirty="0" err="1"/>
              <a:t>უკვე</a:t>
            </a:r>
            <a:r>
              <a:rPr lang="en-US" sz="1100" dirty="0"/>
              <a:t> </a:t>
            </a:r>
            <a:r>
              <a:rPr lang="en-US" sz="1100" dirty="0" err="1"/>
              <a:t>შესყიდულია</a:t>
            </a:r>
            <a:r>
              <a:rPr lang="en-US" sz="1100" dirty="0"/>
              <a:t> 135 </a:t>
            </a:r>
            <a:r>
              <a:rPr lang="en-US" sz="1100" dirty="0" err="1"/>
              <a:t>ათასი</a:t>
            </a:r>
            <a:r>
              <a:rPr lang="en-US" sz="1100" dirty="0"/>
              <a:t> </a:t>
            </a:r>
            <a:r>
              <a:rPr lang="en-US" sz="1100" dirty="0" err="1"/>
              <a:t>დოზა</a:t>
            </a:r>
            <a:r>
              <a:rPr lang="en-US" sz="1100" dirty="0"/>
              <a:t> </a:t>
            </a:r>
            <a:r>
              <a:rPr lang="en-US" sz="1100" dirty="0" err="1"/>
              <a:t>და</a:t>
            </a:r>
            <a:r>
              <a:rPr lang="en-US" sz="1100" dirty="0"/>
              <a:t> </a:t>
            </a:r>
            <a:r>
              <a:rPr lang="en-US" sz="1100" dirty="0" err="1"/>
              <a:t>დამატებით</a:t>
            </a:r>
            <a:r>
              <a:rPr lang="en-US" sz="1100" dirty="0"/>
              <a:t> </a:t>
            </a:r>
            <a:r>
              <a:rPr lang="en-US" sz="1100" dirty="0" err="1"/>
              <a:t>ხდება</a:t>
            </a:r>
            <a:r>
              <a:rPr lang="en-US" sz="1100" dirty="0"/>
              <a:t> 100 </a:t>
            </a:r>
            <a:r>
              <a:rPr lang="en-US" sz="1100" dirty="0" err="1"/>
              <a:t>ათასი</a:t>
            </a:r>
            <a:r>
              <a:rPr lang="en-US" sz="1100" dirty="0"/>
              <a:t> </a:t>
            </a:r>
            <a:r>
              <a:rPr lang="en-US" sz="1100" dirty="0" err="1"/>
              <a:t>დოზის</a:t>
            </a:r>
            <a:r>
              <a:rPr lang="en-US" sz="1100" dirty="0"/>
              <a:t> </a:t>
            </a:r>
            <a:r>
              <a:rPr lang="en-US" sz="1100" dirty="0" err="1"/>
              <a:t>შესყიდვა</a:t>
            </a:r>
            <a:r>
              <a:rPr lang="en-US" sz="1100" dirty="0"/>
              <a:t>. 2019-20 </a:t>
            </a:r>
            <a:r>
              <a:rPr lang="en-US" sz="1100" dirty="0" err="1"/>
              <a:t>წლებში</a:t>
            </a:r>
            <a:r>
              <a:rPr lang="en-US" sz="1100" dirty="0"/>
              <a:t> </a:t>
            </a:r>
            <a:r>
              <a:rPr lang="en-US" sz="1100" dirty="0" err="1"/>
              <a:t>შესყიდული</a:t>
            </a:r>
            <a:r>
              <a:rPr lang="en-US" sz="1100" dirty="0"/>
              <a:t> </a:t>
            </a:r>
            <a:r>
              <a:rPr lang="en-US" sz="1100" dirty="0" err="1"/>
              <a:t>იქნა</a:t>
            </a:r>
            <a:r>
              <a:rPr lang="en-US" sz="1100" dirty="0"/>
              <a:t> 4 </a:t>
            </a:r>
            <a:r>
              <a:rPr lang="en-US" sz="1100" dirty="0" err="1"/>
              <a:t>კომპონენტიანი</a:t>
            </a:r>
            <a:r>
              <a:rPr lang="en-US" sz="1100" dirty="0"/>
              <a:t> </a:t>
            </a:r>
            <a:r>
              <a:rPr lang="en-US" sz="1100" dirty="0" err="1"/>
              <a:t>ვაქცინა</a:t>
            </a:r>
            <a:r>
              <a:rPr lang="en-US" sz="1100" dirty="0"/>
              <a:t>. </a:t>
            </a:r>
            <a:r>
              <a:rPr lang="en-US" sz="1100" dirty="0" err="1"/>
              <a:t>ტეტანუსის</a:t>
            </a:r>
            <a:r>
              <a:rPr lang="en-US" sz="1100" dirty="0"/>
              <a:t> </a:t>
            </a:r>
            <a:r>
              <a:rPr lang="en-US" sz="1100" dirty="0" err="1"/>
              <a:t>და</a:t>
            </a:r>
            <a:r>
              <a:rPr lang="en-US" sz="1100" dirty="0"/>
              <a:t> </a:t>
            </a:r>
            <a:r>
              <a:rPr lang="en-US" sz="1100" dirty="0" err="1"/>
              <a:t>ბ</a:t>
            </a:r>
            <a:r>
              <a:rPr lang="en-US" sz="1100" dirty="0"/>
              <a:t> </a:t>
            </a:r>
            <a:r>
              <a:rPr lang="en-US" sz="1100" dirty="0" err="1"/>
              <a:t>ჰეპატიტის</a:t>
            </a:r>
            <a:r>
              <a:rPr lang="en-US" sz="1100" dirty="0"/>
              <a:t> </a:t>
            </a:r>
            <a:r>
              <a:rPr lang="en-US" sz="1100" dirty="0" err="1"/>
              <a:t>ვაქცინის</a:t>
            </a:r>
            <a:r>
              <a:rPr lang="en-US" sz="1100" dirty="0"/>
              <a:t> </a:t>
            </a:r>
            <a:r>
              <a:rPr lang="en-US" sz="1100" dirty="0" err="1"/>
              <a:t>მიმღებთა</a:t>
            </a:r>
            <a:r>
              <a:rPr lang="en-US" sz="1100" dirty="0"/>
              <a:t> </a:t>
            </a:r>
            <a:r>
              <a:rPr lang="en-US" sz="1100" dirty="0" err="1"/>
              <a:t>წრის</a:t>
            </a:r>
            <a:r>
              <a:rPr lang="en-US" sz="1100" dirty="0"/>
              <a:t> </a:t>
            </a:r>
            <a:r>
              <a:rPr lang="en-US" sz="1100" dirty="0" err="1"/>
              <a:t>გაფართოება</a:t>
            </a:r>
            <a:r>
              <a:rPr lang="en-US" sz="1100" dirty="0"/>
              <a:t>.</a:t>
            </a:r>
          </a:p>
          <a:p>
            <a:r>
              <a:rPr lang="en-US" sz="1100" dirty="0" err="1"/>
              <a:t>ტუბერკულოზის</a:t>
            </a:r>
            <a:r>
              <a:rPr lang="en-US" sz="1100" dirty="0"/>
              <a:t> </a:t>
            </a:r>
            <a:r>
              <a:rPr lang="en-US" sz="1100" dirty="0" err="1"/>
              <a:t>და</a:t>
            </a:r>
            <a:r>
              <a:rPr lang="en-US" sz="1100" dirty="0"/>
              <a:t> </a:t>
            </a:r>
            <a:r>
              <a:rPr lang="en-US" sz="1100" dirty="0" err="1"/>
              <a:t>აივ-ინფექცია</a:t>
            </a:r>
            <a:r>
              <a:rPr lang="en-US" sz="1100" dirty="0"/>
              <a:t>/</a:t>
            </a:r>
            <a:r>
              <a:rPr lang="en-US" sz="1100" dirty="0" err="1"/>
              <a:t>შიდსის</a:t>
            </a:r>
            <a:r>
              <a:rPr lang="en-US" sz="1100" dirty="0"/>
              <a:t> </a:t>
            </a:r>
            <a:r>
              <a:rPr lang="en-US" sz="1100" dirty="0" err="1"/>
              <a:t>სახელმწიფო</a:t>
            </a:r>
            <a:r>
              <a:rPr lang="en-US" sz="1100" dirty="0"/>
              <a:t> </a:t>
            </a:r>
            <a:r>
              <a:rPr lang="en-US" sz="1100" dirty="0" err="1"/>
              <a:t>პროგრამებში</a:t>
            </a:r>
            <a:r>
              <a:rPr lang="en-US" sz="1100" dirty="0"/>
              <a:t> </a:t>
            </a:r>
            <a:r>
              <a:rPr lang="en-US" sz="1100" dirty="0" err="1"/>
              <a:t>გლობალის</a:t>
            </a:r>
            <a:r>
              <a:rPr lang="en-US" sz="1100" dirty="0"/>
              <a:t> </a:t>
            </a:r>
            <a:r>
              <a:rPr lang="en-US" sz="1100" dirty="0" err="1"/>
              <a:t>ვალდებულებების</a:t>
            </a:r>
            <a:r>
              <a:rPr lang="en-US" sz="1100" dirty="0"/>
              <a:t> </a:t>
            </a:r>
            <a:r>
              <a:rPr lang="en-US" sz="1100" dirty="0" err="1"/>
              <a:t>გადმობარება</a:t>
            </a:r>
            <a:r>
              <a:rPr lang="en-US" sz="1100" dirty="0"/>
              <a:t> </a:t>
            </a:r>
          </a:p>
          <a:p>
            <a:r>
              <a:rPr lang="en-US" sz="1100" dirty="0" err="1"/>
              <a:t>ეპიდზედამხედველობის</a:t>
            </a:r>
            <a:r>
              <a:rPr lang="en-US" sz="1100" dirty="0"/>
              <a:t> </a:t>
            </a:r>
            <a:r>
              <a:rPr lang="en-US" sz="1100" dirty="0" err="1"/>
              <a:t>პროგრამით</a:t>
            </a:r>
            <a:r>
              <a:rPr lang="en-US" sz="1100" dirty="0"/>
              <a:t> </a:t>
            </a:r>
            <a:r>
              <a:rPr lang="en-US" sz="1100" dirty="0" err="1"/>
              <a:t>ბ</a:t>
            </a:r>
            <a:r>
              <a:rPr lang="en-US" sz="1100" dirty="0"/>
              <a:t> </a:t>
            </a:r>
            <a:r>
              <a:rPr lang="en-US" sz="1100" dirty="0" err="1"/>
              <a:t>და</a:t>
            </a:r>
            <a:r>
              <a:rPr lang="en-US" sz="1100" dirty="0"/>
              <a:t> </a:t>
            </a:r>
            <a:r>
              <a:rPr lang="en-US" sz="1100" dirty="0" err="1"/>
              <a:t>ც</a:t>
            </a:r>
            <a:r>
              <a:rPr lang="en-US" sz="1100" dirty="0"/>
              <a:t> </a:t>
            </a:r>
            <a:r>
              <a:rPr lang="en-US" sz="1100" dirty="0" err="1"/>
              <a:t>ჰეპატიტების</a:t>
            </a:r>
            <a:r>
              <a:rPr lang="en-US" sz="1100" dirty="0"/>
              <a:t> </a:t>
            </a:r>
            <a:r>
              <a:rPr lang="en-US" sz="1100" dirty="0" err="1"/>
              <a:t>ზედამხედველობის</a:t>
            </a:r>
            <a:r>
              <a:rPr lang="en-US" sz="1100" dirty="0"/>
              <a:t> </a:t>
            </a:r>
            <a:r>
              <a:rPr lang="en-US" sz="1100" dirty="0" err="1"/>
              <a:t>სისტემის</a:t>
            </a:r>
            <a:r>
              <a:rPr lang="en-US" sz="1100" dirty="0"/>
              <a:t> </a:t>
            </a:r>
            <a:r>
              <a:rPr lang="en-US" sz="1100" dirty="0" err="1"/>
              <a:t>გამართვა</a:t>
            </a:r>
            <a:r>
              <a:rPr lang="en-US" sz="1100" dirty="0"/>
              <a:t> </a:t>
            </a:r>
            <a:r>
              <a:rPr lang="en-US" sz="1100" dirty="0" err="1"/>
              <a:t>საყრდენ</a:t>
            </a:r>
            <a:r>
              <a:rPr lang="en-US" sz="1100" dirty="0"/>
              <a:t> </a:t>
            </a:r>
            <a:r>
              <a:rPr lang="en-US" sz="1100" dirty="0" err="1"/>
              <a:t>ბაზებზე</a:t>
            </a:r>
            <a:r>
              <a:rPr lang="en-US" sz="1100" dirty="0"/>
              <a:t> </a:t>
            </a:r>
            <a:r>
              <a:rPr lang="en-US" sz="1100" dirty="0" err="1"/>
              <a:t>დაყრდნობით</a:t>
            </a:r>
            <a:endParaRPr lang="en-US" sz="1100" dirty="0"/>
          </a:p>
          <a:p>
            <a:r>
              <a:rPr lang="en-US" sz="1100" dirty="0" err="1"/>
              <a:t>ც</a:t>
            </a:r>
            <a:r>
              <a:rPr lang="en-US" sz="1100" dirty="0"/>
              <a:t> </a:t>
            </a:r>
            <a:r>
              <a:rPr lang="en-US" sz="1100" dirty="0" err="1"/>
              <a:t>ჰეპატიტის</a:t>
            </a:r>
            <a:r>
              <a:rPr lang="en-US" sz="1100" dirty="0"/>
              <a:t> </a:t>
            </a:r>
            <a:r>
              <a:rPr lang="en-US" sz="1100" dirty="0" err="1"/>
              <a:t>მართვის</a:t>
            </a:r>
            <a:r>
              <a:rPr lang="en-US" sz="1100" dirty="0"/>
              <a:t> </a:t>
            </a:r>
            <a:r>
              <a:rPr lang="en-US" sz="1100" dirty="0" err="1"/>
              <a:t>სახელმწიფო</a:t>
            </a:r>
            <a:r>
              <a:rPr lang="en-US" sz="1100" dirty="0"/>
              <a:t> </a:t>
            </a:r>
            <a:r>
              <a:rPr lang="en-US" sz="1100" dirty="0" err="1"/>
              <a:t>პროგრამაში</a:t>
            </a:r>
            <a:r>
              <a:rPr lang="en-US" sz="1100" dirty="0"/>
              <a:t> - </a:t>
            </a:r>
            <a:r>
              <a:rPr lang="en-US" sz="1100" dirty="0" err="1"/>
              <a:t>ინტეგრირებული</a:t>
            </a:r>
            <a:r>
              <a:rPr lang="en-US" sz="1100" dirty="0"/>
              <a:t> </a:t>
            </a:r>
            <a:r>
              <a:rPr lang="en-US" sz="1100" dirty="0" err="1"/>
              <a:t>სკრინინგის</a:t>
            </a:r>
            <a:r>
              <a:rPr lang="en-US" sz="1100" dirty="0"/>
              <a:t> </a:t>
            </a:r>
            <a:r>
              <a:rPr lang="en-US" sz="1100" dirty="0" err="1"/>
              <a:t>გაფართოება</a:t>
            </a:r>
            <a:r>
              <a:rPr lang="en-US" sz="1100" dirty="0"/>
              <a:t> </a:t>
            </a:r>
            <a:r>
              <a:rPr lang="en-US" sz="1100" dirty="0" err="1"/>
              <a:t>და</a:t>
            </a:r>
            <a:r>
              <a:rPr lang="en-US" sz="1100" dirty="0"/>
              <a:t> </a:t>
            </a:r>
            <a:r>
              <a:rPr lang="en-US" sz="1100" dirty="0" err="1"/>
              <a:t>დანერგვა</a:t>
            </a:r>
            <a:r>
              <a:rPr lang="en-US" sz="1100" dirty="0"/>
              <a:t> </a:t>
            </a:r>
            <a:r>
              <a:rPr lang="en-US" sz="1100" dirty="0" err="1"/>
              <a:t>მთელი</a:t>
            </a:r>
            <a:r>
              <a:rPr lang="en-US" sz="1100" dirty="0"/>
              <a:t> </a:t>
            </a:r>
            <a:r>
              <a:rPr lang="en-US" sz="1100" dirty="0" err="1"/>
              <a:t>ქვეყნის</a:t>
            </a:r>
            <a:r>
              <a:rPr lang="en-US" sz="1100" dirty="0"/>
              <a:t> </a:t>
            </a:r>
            <a:r>
              <a:rPr lang="en-US" sz="1100" dirty="0" err="1"/>
              <a:t>მასშტაბით</a:t>
            </a:r>
            <a:r>
              <a:rPr lang="en-US" sz="1100" dirty="0"/>
              <a:t>. </a:t>
            </a:r>
            <a:r>
              <a:rPr lang="en-US" sz="1100" dirty="0" err="1"/>
              <a:t>ანტისხეულდადებით</a:t>
            </a:r>
            <a:r>
              <a:rPr lang="en-US" sz="1100" dirty="0"/>
              <a:t> </a:t>
            </a:r>
            <a:r>
              <a:rPr lang="en-US" sz="1100" dirty="0" err="1"/>
              <a:t>პირებზე</a:t>
            </a:r>
            <a:r>
              <a:rPr lang="en-US" sz="1100" dirty="0"/>
              <a:t> </a:t>
            </a:r>
            <a:r>
              <a:rPr lang="en-US" sz="1100" dirty="0" err="1"/>
              <a:t>მიდევნების</a:t>
            </a:r>
            <a:r>
              <a:rPr lang="en-US" sz="1100" dirty="0"/>
              <a:t> </a:t>
            </a:r>
            <a:r>
              <a:rPr lang="en-US" sz="1100" dirty="0" err="1"/>
              <a:t>პილოტირება</a:t>
            </a:r>
            <a:r>
              <a:rPr lang="en-US" sz="1100" dirty="0"/>
              <a:t> </a:t>
            </a:r>
            <a:r>
              <a:rPr lang="en-US" sz="1100" dirty="0" err="1"/>
              <a:t>რამდენიმე</a:t>
            </a:r>
            <a:r>
              <a:rPr lang="en-US" sz="1100" dirty="0"/>
              <a:t> </a:t>
            </a:r>
            <a:r>
              <a:rPr lang="en-US" sz="1100" dirty="0" err="1"/>
              <a:t>რეგიონში</a:t>
            </a:r>
            <a:r>
              <a:rPr lang="en-US" sz="1100" dirty="0"/>
              <a:t>, </a:t>
            </a:r>
            <a:r>
              <a:rPr lang="en-US" sz="1100" dirty="0" err="1"/>
              <a:t>მათი</a:t>
            </a:r>
            <a:r>
              <a:rPr lang="en-US" sz="1100" dirty="0"/>
              <a:t> </a:t>
            </a:r>
            <a:r>
              <a:rPr lang="en-US" sz="1100" dirty="0" err="1"/>
              <a:t>შემდგომ</a:t>
            </a:r>
            <a:r>
              <a:rPr lang="en-US" sz="1100" dirty="0"/>
              <a:t> </a:t>
            </a:r>
            <a:r>
              <a:rPr lang="en-US" sz="1100" dirty="0" err="1"/>
              <a:t>დიაგნოსტიკურ</a:t>
            </a:r>
            <a:r>
              <a:rPr lang="en-US" sz="1100" dirty="0"/>
              <a:t> </a:t>
            </a:r>
            <a:r>
              <a:rPr lang="en-US" sz="1100" dirty="0" err="1"/>
              <a:t>კვლევებში</a:t>
            </a:r>
            <a:r>
              <a:rPr lang="en-US" sz="1100" dirty="0"/>
              <a:t> </a:t>
            </a:r>
            <a:r>
              <a:rPr lang="en-US" sz="1100" dirty="0" err="1"/>
              <a:t>ჩართვისა</a:t>
            </a:r>
            <a:r>
              <a:rPr lang="en-US" sz="1100" dirty="0"/>
              <a:t> </a:t>
            </a:r>
            <a:r>
              <a:rPr lang="en-US" sz="1100" dirty="0" err="1"/>
              <a:t>და</a:t>
            </a:r>
            <a:r>
              <a:rPr lang="en-US" sz="1100" dirty="0"/>
              <a:t> </a:t>
            </a:r>
            <a:r>
              <a:rPr lang="en-US" sz="1100" dirty="0" err="1"/>
              <a:t>კონფირმაციით</a:t>
            </a:r>
            <a:r>
              <a:rPr lang="en-US" sz="1100" dirty="0"/>
              <a:t> </a:t>
            </a:r>
            <a:r>
              <a:rPr lang="en-US" sz="1100" dirty="0" err="1"/>
              <a:t>დადებითი</a:t>
            </a:r>
            <a:r>
              <a:rPr lang="en-US" sz="1100" dirty="0"/>
              <a:t> </a:t>
            </a:r>
            <a:r>
              <a:rPr lang="en-US" sz="1100" dirty="0" err="1"/>
              <a:t>პირების</a:t>
            </a:r>
            <a:r>
              <a:rPr lang="en-US" sz="1100" dirty="0"/>
              <a:t> </a:t>
            </a:r>
            <a:r>
              <a:rPr lang="en-US" sz="1100" dirty="0" err="1"/>
              <a:t>მკურნალობაში</a:t>
            </a:r>
            <a:r>
              <a:rPr lang="en-US" sz="1100" dirty="0"/>
              <a:t> </a:t>
            </a:r>
            <a:r>
              <a:rPr lang="en-US" sz="1100" dirty="0" err="1"/>
              <a:t>ჩართვის</a:t>
            </a:r>
            <a:r>
              <a:rPr lang="en-US" sz="1100" dirty="0"/>
              <a:t> </a:t>
            </a:r>
            <a:r>
              <a:rPr lang="en-US" sz="1100" dirty="0" err="1"/>
              <a:t>მიზნით</a:t>
            </a:r>
            <a:r>
              <a:rPr lang="en-US" sz="1100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DC25D1-5D91-AB43-9FD7-00DD6EBB0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C3C9-F06A-481B-A2B5-38BF2C9B235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847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3050" y="285750"/>
            <a:ext cx="6118860" cy="539088"/>
          </a:xfrm>
        </p:spPr>
        <p:txBody>
          <a:bodyPr>
            <a:noAutofit/>
          </a:bodyPr>
          <a:lstStyle/>
          <a:p>
            <a:r>
              <a:rPr lang="en-US" sz="2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ealth sector expenditures</a:t>
            </a:r>
            <a:endParaRPr lang="sl-SI" sz="2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8091694"/>
              </p:ext>
            </p:extLst>
          </p:nvPr>
        </p:nvGraphicFramePr>
        <p:xfrm>
          <a:off x="457200" y="1512481"/>
          <a:ext cx="4230806" cy="3059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447738" y="4629150"/>
            <a:ext cx="2571750" cy="213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88" dirty="0"/>
              <a:t>Source: Georgia NHA 20</a:t>
            </a:r>
            <a:r>
              <a:rPr lang="ka-GE" sz="788" dirty="0"/>
              <a:t>10-</a:t>
            </a:r>
            <a:r>
              <a:rPr lang="en-US" sz="788" dirty="0"/>
              <a:t>2018  (</a:t>
            </a:r>
            <a:r>
              <a:rPr lang="en-US" sz="788" dirty="0" err="1"/>
              <a:t>MoLHSA</a:t>
            </a:r>
            <a:r>
              <a:rPr lang="en-US" sz="788" dirty="0"/>
              <a:t>, 2017)</a:t>
            </a:r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0285895"/>
              </p:ext>
            </p:extLst>
          </p:nvPr>
        </p:nvGraphicFramePr>
        <p:xfrm>
          <a:off x="4857750" y="1424762"/>
          <a:ext cx="3829050" cy="3059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100851" y="914400"/>
            <a:ext cx="2686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 Narrow" panose="020B0606020202030204" pitchFamily="34" charset="0"/>
              </a:rPr>
              <a:t>Out-of-Pocket Payment as % of Total Health Expenditure, Georgia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57300" y="1099066"/>
            <a:ext cx="31910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 Narrow" panose="020B0606020202030204" pitchFamily="34" charset="0"/>
              </a:rPr>
              <a:t>Public Health Expenditure, Georgia</a:t>
            </a:r>
          </a:p>
        </p:txBody>
      </p:sp>
    </p:spTree>
    <p:extLst>
      <p:ext uri="{BB962C8B-B14F-4D97-AF65-F5344CB8AC3E}">
        <p14:creationId xmlns:p14="http://schemas.microsoft.com/office/powerpoint/2010/main" val="2976561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92639-6C97-384C-A881-E6A12B457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3938"/>
            <a:ext cx="7886700" cy="486612"/>
          </a:xfrm>
        </p:spPr>
        <p:txBody>
          <a:bodyPr>
            <a:noAutofit/>
          </a:bodyPr>
          <a:lstStyle/>
          <a:p>
            <a:r>
              <a:rPr lang="ka-GE" sz="2400" dirty="0"/>
              <a:t>სერვისებით მოსახლეობის მოცვა </a:t>
            </a:r>
            <a:endParaRPr lang="en-US" sz="2400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5412098-C657-BD4C-B481-8A0CA4A18D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0700393"/>
              </p:ext>
            </p:extLst>
          </p:nvPr>
        </p:nvGraphicFramePr>
        <p:xfrm>
          <a:off x="628650" y="590550"/>
          <a:ext cx="8134350" cy="4158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3550">
                  <a:extLst>
                    <a:ext uri="{9D8B030D-6E8A-4147-A177-3AD203B41FA5}">
                      <a16:colId xmlns:a16="http://schemas.microsoft.com/office/drawing/2014/main" val="219976539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049493896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161340218"/>
                    </a:ext>
                  </a:extLst>
                </a:gridCol>
              </a:tblGrid>
              <a:tr h="345340">
                <a:tc>
                  <a:txBody>
                    <a:bodyPr/>
                    <a:lstStyle/>
                    <a:p>
                      <a:r>
                        <a:rPr lang="ka-GE" sz="1100" dirty="0"/>
                        <a:t>ჯგუფი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100" dirty="0"/>
                        <a:t>ბენეფიციართა რაოდენობა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100" dirty="0"/>
                        <a:t>წყარო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2633633"/>
                  </a:ext>
                </a:extLst>
              </a:tr>
              <a:tr h="164982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მიზნობრივი ჯგუფი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515,501 </a:t>
                      </a:r>
                    </a:p>
                  </a:txBody>
                  <a:tcPr marL="9525" marR="9525" marT="9525" marB="0" anchor="b"/>
                </a:tc>
                <a:tc rowSpan="15">
                  <a:txBody>
                    <a:bodyPr/>
                    <a:lstStyle/>
                    <a:p>
                      <a:pPr algn="ctr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საყოველთაო ჯანდაცვა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/>
                </a:tc>
                <a:extLst>
                  <a:ext uri="{0D108BD9-81ED-4DB2-BD59-A6C34878D82A}">
                    <a16:rowId xmlns:a16="http://schemas.microsoft.com/office/drawing/2014/main" val="944941268"/>
                  </a:ext>
                </a:extLst>
              </a:tr>
              <a:tr h="164982">
                <a:tc>
                  <a:txBody>
                    <a:bodyPr/>
                    <a:lstStyle/>
                    <a:p>
                      <a:pPr lvl="1" algn="l" fontAlgn="b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სოციალურად დაუცველი მოსახლეობა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420,996 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19396849"/>
                  </a:ext>
                </a:extLst>
              </a:tr>
              <a:tr h="164982">
                <a:tc>
                  <a:txBody>
                    <a:bodyPr/>
                    <a:lstStyle/>
                    <a:p>
                      <a:pPr lvl="1" algn="l" fontAlgn="b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დევნილები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14,736 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50196359"/>
                  </a:ext>
                </a:extLst>
              </a:tr>
              <a:tr h="189819">
                <a:tc>
                  <a:txBody>
                    <a:bodyPr/>
                    <a:lstStyle/>
                    <a:p>
                      <a:pPr lvl="1" algn="l" fontAlgn="b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პედაგოგი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75,316 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8284557"/>
                  </a:ext>
                </a:extLst>
              </a:tr>
              <a:tr h="212881">
                <a:tc>
                  <a:txBody>
                    <a:bodyPr/>
                    <a:lstStyle/>
                    <a:p>
                      <a:pPr lvl="1" algn="l" fontAlgn="b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სხვა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4,453 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38011150"/>
                  </a:ext>
                </a:extLst>
              </a:tr>
              <a:tr h="2128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ასაკობრივი ჯგუფი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1,176,665 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92049808"/>
                  </a:ext>
                </a:extLst>
              </a:tr>
              <a:tr h="212881">
                <a:tc>
                  <a:txBody>
                    <a:bodyPr/>
                    <a:lstStyle/>
                    <a:p>
                      <a:pPr lvl="1" algn="l" fontAlgn="b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საპენსიო ასაკი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767,350 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96327238"/>
                  </a:ext>
                </a:extLst>
              </a:tr>
              <a:tr h="164982">
                <a:tc>
                  <a:txBody>
                    <a:bodyPr/>
                    <a:lstStyle/>
                    <a:p>
                      <a:pPr lvl="1" algn="l" fontAlgn="b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0-5 წლის ბავშვი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265,414 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49978398"/>
                  </a:ext>
                </a:extLst>
              </a:tr>
              <a:tr h="208741">
                <a:tc>
                  <a:txBody>
                    <a:bodyPr/>
                    <a:lstStyle/>
                    <a:p>
                      <a:pPr lvl="1" algn="l" fontAlgn="b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სტუდენტი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119,303 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6361371"/>
                  </a:ext>
                </a:extLst>
              </a:tr>
              <a:tr h="212881">
                <a:tc>
                  <a:txBody>
                    <a:bodyPr/>
                    <a:lstStyle/>
                    <a:p>
                      <a:pPr lvl="1" algn="l" fontAlgn="b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შშმპ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24,598 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59165107"/>
                  </a:ext>
                </a:extLst>
              </a:tr>
              <a:tr h="2128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ვეტერანები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27,475 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71370650"/>
                  </a:ext>
                </a:extLst>
              </a:tr>
              <a:tr h="2128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70,000-100,000 ქულის მქონე პირი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68,799 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71415238"/>
                  </a:ext>
                </a:extLst>
              </a:tr>
              <a:tr h="164982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6-18 წ. მოზარდი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504,773 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5474797"/>
                  </a:ext>
                </a:extLst>
              </a:tr>
              <a:tr h="205193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პირი, რომლის შემოსავალი &lt; 1000 ლარი თვეში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1,833,212 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5032384"/>
                  </a:ext>
                </a:extLst>
              </a:tr>
              <a:tr h="2128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პირი, რომლის შემოსავალი &gt;1000 ლარი თვეში და ნაკლებია 40000 წელიწადში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107,491 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4822349"/>
                  </a:ext>
                </a:extLst>
              </a:tr>
              <a:tr h="2128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საბიუჯეტო დაზღვევა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151,476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სახ. ბიუჯეტი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22731840"/>
                  </a:ext>
                </a:extLst>
              </a:tr>
              <a:tr h="184496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კერძო/ინდივიდუალური დაზღვევა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286,826 </a:t>
                      </a: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კერძო სახსრები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1376690"/>
                  </a:ext>
                </a:extLst>
              </a:tr>
              <a:tr h="163738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საყოველთაო ჯანდაცვა + კერძო დაზღვევა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45,999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9369069"/>
                  </a:ext>
                </a:extLst>
              </a:tr>
              <a:tr h="151073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წლიური შემოსავალი 40000 დაზღვევის არმქონე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17,123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დაუზღვეველი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0846770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C0147E-24AC-AA4A-AC5E-EC762DE52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C3C9-F06A-481B-A2B5-38BF2C9B235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725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5736" y="15821"/>
            <a:ext cx="4457700" cy="606029"/>
          </a:xfrm>
        </p:spPr>
        <p:txBody>
          <a:bodyPr/>
          <a:lstStyle/>
          <a:p>
            <a:r>
              <a:rPr lang="ka-GE" sz="2400" dirty="0"/>
              <a:t>სერვისების უტილიზაცია</a:t>
            </a:r>
            <a:endParaRPr lang="en-US" sz="2400" dirty="0"/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8328648"/>
              </p:ext>
            </p:extLst>
          </p:nvPr>
        </p:nvGraphicFramePr>
        <p:xfrm>
          <a:off x="152400" y="661230"/>
          <a:ext cx="3722136" cy="2180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2707874"/>
              </p:ext>
            </p:extLst>
          </p:nvPr>
        </p:nvGraphicFramePr>
        <p:xfrm>
          <a:off x="0" y="2841780"/>
          <a:ext cx="3963575" cy="194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115617" y="2463738"/>
            <a:ext cx="276229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350" dirty="0"/>
              <a:t>ჰოსპიტალიზაცია 100 მოსახლეზე</a:t>
            </a:r>
            <a:endParaRPr lang="en-US" sz="1350" dirty="0"/>
          </a:p>
        </p:txBody>
      </p:sp>
      <p:sp>
        <p:nvSpPr>
          <p:cNvPr id="12" name="TextBox 11"/>
          <p:cNvSpPr txBox="1"/>
          <p:nvPr/>
        </p:nvSpPr>
        <p:spPr>
          <a:xfrm>
            <a:off x="1143000" y="4652191"/>
            <a:ext cx="280035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350" dirty="0"/>
              <a:t>გეგმური ამბულატორიული ვიზიტები ერთ სულზე</a:t>
            </a:r>
            <a:endParaRPr lang="en-US" sz="1350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0433201"/>
              </p:ext>
            </p:extLst>
          </p:nvPr>
        </p:nvGraphicFramePr>
        <p:xfrm>
          <a:off x="3581400" y="1172594"/>
          <a:ext cx="5791200" cy="3959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Rectangle 2"/>
          <p:cNvSpPr/>
          <p:nvPr/>
        </p:nvSpPr>
        <p:spPr>
          <a:xfrm>
            <a:off x="4572000" y="591102"/>
            <a:ext cx="4114800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1350" dirty="0"/>
              <a:t>შემთხვევების რაოდენობა </a:t>
            </a:r>
            <a:r>
              <a:rPr lang="en-US" sz="1350" dirty="0"/>
              <a:t>2013-2020  - &gt; 7.9 </a:t>
            </a:r>
            <a:r>
              <a:rPr lang="ka-GE" sz="1350" dirty="0"/>
              <a:t>მლნ</a:t>
            </a:r>
            <a:endParaRPr lang="en-US" sz="135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AF61CF-195D-2D4E-B13B-B734D6A16EEF}"/>
              </a:ext>
            </a:extLst>
          </p:cNvPr>
          <p:cNvSpPr txBox="1"/>
          <p:nvPr/>
        </p:nvSpPr>
        <p:spPr>
          <a:xfrm>
            <a:off x="7848600" y="1144679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874273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531A4-929C-6545-A1DD-1F61F3CA9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ფსიქიკური დახმარების პროგრამის ბიუჯეტი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770B964-F645-0947-A47E-A00F85937E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6860493"/>
              </p:ext>
            </p:extLst>
          </p:nvPr>
        </p:nvGraphicFramePr>
        <p:xfrm>
          <a:off x="628650" y="1370013"/>
          <a:ext cx="478155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7350">
                  <a:extLst>
                    <a:ext uri="{9D8B030D-6E8A-4147-A177-3AD203B41FA5}">
                      <a16:colId xmlns:a16="http://schemas.microsoft.com/office/drawing/2014/main" val="6377375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19903097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წელი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ლარი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9406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2015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16,161,324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756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16,442,155 </a:t>
                      </a:r>
                      <a:endParaRPr lang="en-US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703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15,793,539</a:t>
                      </a:r>
                      <a:endParaRPr lang="en-US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166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2018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20,550,2</a:t>
                      </a:r>
                      <a:r>
                        <a:rPr lang="ka-GE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en-US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610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2019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23,842,05</a:t>
                      </a:r>
                      <a:r>
                        <a:rPr lang="ka-GE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US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4311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2020 გეგმა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27,500,000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4475796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F7BA52-8717-8A4F-A72F-3328631B1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C3C9-F06A-481B-A2B5-38BF2C9B235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318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6EE57-5A95-DF47-A61B-7AA5F5675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ფსიქიატრიული საწოლთა ფონდი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682C6F-8505-BD49-A01B-AC56287D8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C3C9-F06A-481B-A2B5-38BF2C9B235D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67DBFD51-E657-DD4B-B172-5085EA1722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5517302"/>
              </p:ext>
            </p:extLst>
          </p:nvPr>
        </p:nvGraphicFramePr>
        <p:xfrm>
          <a:off x="628650" y="1370013"/>
          <a:ext cx="7886700" cy="3262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8278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100" dirty="0"/>
              <a:t>ფსიქიკური ჯანმრთელობის სერვისებისთვის მწვავე და გრძელვადიანი მოვლის ინფრასტრუქტურის საჭიროება </a:t>
            </a:r>
            <a:endParaRPr lang="en-US" sz="21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6272276"/>
              </p:ext>
            </p:extLst>
          </p:nvPr>
        </p:nvGraphicFramePr>
        <p:xfrm>
          <a:off x="1759744" y="1384698"/>
          <a:ext cx="5657850" cy="3017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6521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3075" y="514350"/>
            <a:ext cx="5657850" cy="413697"/>
          </a:xfrm>
        </p:spPr>
        <p:txBody>
          <a:bodyPr>
            <a:noAutofit/>
          </a:bodyPr>
          <a:lstStyle/>
          <a:p>
            <a:pPr algn="ctr"/>
            <a:r>
              <a:rPr lang="ka-GE" sz="1800" dirty="0"/>
              <a:t>ფსიქიკური ჯანმრთელობის  სერვისებზე ხელმისაწვდომობა პრიორიტეტები  </a:t>
            </a:r>
            <a:endParaRPr lang="en-US" sz="18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268621419"/>
              </p:ext>
            </p:extLst>
          </p:nvPr>
        </p:nvGraphicFramePr>
        <p:xfrm>
          <a:off x="685800" y="1276350"/>
          <a:ext cx="75438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7784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3448E-440E-F54C-A5DE-AEA55FAB6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b="1" dirty="0" err="1"/>
              <a:t>ფსიქიკური</a:t>
            </a:r>
            <a:r>
              <a:rPr lang="en-AU" b="1" dirty="0"/>
              <a:t> </a:t>
            </a:r>
            <a:r>
              <a:rPr lang="en-AU" b="1" dirty="0" err="1"/>
              <a:t>და</a:t>
            </a:r>
            <a:r>
              <a:rPr lang="en-AU" b="1" dirty="0"/>
              <a:t> </a:t>
            </a:r>
            <a:r>
              <a:rPr lang="en-AU" b="1" dirty="0" err="1"/>
              <a:t>ქცევითი</a:t>
            </a:r>
            <a:r>
              <a:rPr lang="en-AU" b="1" dirty="0"/>
              <a:t> </a:t>
            </a:r>
            <a:r>
              <a:rPr lang="en-AU" b="1" dirty="0" err="1"/>
              <a:t>აშლილობების</a:t>
            </a:r>
            <a:r>
              <a:rPr lang="en-AU" b="1" dirty="0"/>
              <a:t> </a:t>
            </a:r>
            <a:r>
              <a:rPr lang="en-AU" b="1" dirty="0" err="1"/>
              <a:t>გავრცელება</a:t>
            </a:r>
            <a:r>
              <a:rPr lang="en-AU" b="1" dirty="0"/>
              <a:t>, </a:t>
            </a:r>
            <a:r>
              <a:rPr lang="en-AU" b="1" dirty="0" err="1"/>
              <a:t>საქართველო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846F21-1389-FB4E-8D3C-72D4069C2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C3C9-F06A-481B-A2B5-38BF2C9B235D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D80369E-0E37-5944-9516-26ED92D807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7791725"/>
              </p:ext>
            </p:extLst>
          </p:nvPr>
        </p:nvGraphicFramePr>
        <p:xfrm>
          <a:off x="914400" y="1504950"/>
          <a:ext cx="7010401" cy="30479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7185">
                  <a:extLst>
                    <a:ext uri="{9D8B030D-6E8A-4147-A177-3AD203B41FA5}">
                      <a16:colId xmlns:a16="http://schemas.microsoft.com/office/drawing/2014/main" val="747597561"/>
                    </a:ext>
                  </a:extLst>
                </a:gridCol>
                <a:gridCol w="810228">
                  <a:extLst>
                    <a:ext uri="{9D8B030D-6E8A-4147-A177-3AD203B41FA5}">
                      <a16:colId xmlns:a16="http://schemas.microsoft.com/office/drawing/2014/main" val="1665133037"/>
                    </a:ext>
                  </a:extLst>
                </a:gridCol>
                <a:gridCol w="810228">
                  <a:extLst>
                    <a:ext uri="{9D8B030D-6E8A-4147-A177-3AD203B41FA5}">
                      <a16:colId xmlns:a16="http://schemas.microsoft.com/office/drawing/2014/main" val="149776377"/>
                    </a:ext>
                  </a:extLst>
                </a:gridCol>
                <a:gridCol w="636608">
                  <a:extLst>
                    <a:ext uri="{9D8B030D-6E8A-4147-A177-3AD203B41FA5}">
                      <a16:colId xmlns:a16="http://schemas.microsoft.com/office/drawing/2014/main" val="473890158"/>
                    </a:ext>
                  </a:extLst>
                </a:gridCol>
                <a:gridCol w="810228">
                  <a:extLst>
                    <a:ext uri="{9D8B030D-6E8A-4147-A177-3AD203B41FA5}">
                      <a16:colId xmlns:a16="http://schemas.microsoft.com/office/drawing/2014/main" val="2285193987"/>
                    </a:ext>
                  </a:extLst>
                </a:gridCol>
                <a:gridCol w="810228">
                  <a:extLst>
                    <a:ext uri="{9D8B030D-6E8A-4147-A177-3AD203B41FA5}">
                      <a16:colId xmlns:a16="http://schemas.microsoft.com/office/drawing/2014/main" val="1307409368"/>
                    </a:ext>
                  </a:extLst>
                </a:gridCol>
                <a:gridCol w="810228">
                  <a:extLst>
                    <a:ext uri="{9D8B030D-6E8A-4147-A177-3AD203B41FA5}">
                      <a16:colId xmlns:a16="http://schemas.microsoft.com/office/drawing/2014/main" val="2847096917"/>
                    </a:ext>
                  </a:extLst>
                </a:gridCol>
                <a:gridCol w="832734">
                  <a:extLst>
                    <a:ext uri="{9D8B030D-6E8A-4147-A177-3AD203B41FA5}">
                      <a16:colId xmlns:a16="http://schemas.microsoft.com/office/drawing/2014/main" val="4213833560"/>
                    </a:ext>
                  </a:extLst>
                </a:gridCol>
                <a:gridCol w="832734">
                  <a:extLst>
                    <a:ext uri="{9D8B030D-6E8A-4147-A177-3AD203B41FA5}">
                      <a16:colId xmlns:a16="http://schemas.microsoft.com/office/drawing/2014/main" val="4065193966"/>
                    </a:ext>
                  </a:extLst>
                </a:gridCol>
              </a:tblGrid>
              <a:tr h="17355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სულ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ბავშვები 0-15 წლამდე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4969651"/>
                  </a:ext>
                </a:extLst>
              </a:tr>
              <a:tr h="1312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წლის ბოლოს რეგისტრირებუ-ლი შემთხვევები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პრევალენტობა 100000 მოსახლეზე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ახალი შემთხვევები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ინციდენტობა 100000 მოსახლეზე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წლის ბოლოს რეგისტრირებუ-ლი შემთხვევები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პრევალენტობა 100000 ბავშვზე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ახალი შემთხვევები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ინციდენტობა 100000 ბავშვზე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vert="vert270" anchor="ctr"/>
                </a:tc>
                <a:extLst>
                  <a:ext uri="{0D108BD9-81ED-4DB2-BD59-A6C34878D82A}">
                    <a16:rowId xmlns:a16="http://schemas.microsoft.com/office/drawing/2014/main" val="1631704452"/>
                  </a:ext>
                </a:extLst>
              </a:tr>
              <a:tr h="156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2010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79216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2092.0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2339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61.8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1628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237.6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298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43.5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45925508"/>
                  </a:ext>
                </a:extLst>
              </a:tr>
              <a:tr h="156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2011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67736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1803.2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18</a:t>
                      </a:r>
                      <a:r>
                        <a:rPr lang="en-AU" sz="900">
                          <a:effectLst/>
                        </a:rPr>
                        <a:t>70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49.8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1159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169.5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13</a:t>
                      </a:r>
                      <a:r>
                        <a:rPr lang="en-AU" sz="900">
                          <a:effectLst/>
                        </a:rPr>
                        <a:t>7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20.0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63738324"/>
                  </a:ext>
                </a:extLst>
              </a:tr>
              <a:tr h="156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2012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78296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2099.7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4075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109.3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1357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199.0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183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26.8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77951582"/>
                  </a:ext>
                </a:extLst>
              </a:tr>
              <a:tr h="156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2013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68922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1853.9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3020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81.2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1769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258.9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673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98.5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83321420"/>
                  </a:ext>
                </a:extLst>
              </a:tr>
              <a:tr h="156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2014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83546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2246.2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3893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104.7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2015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290.3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414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59.6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29522344"/>
                  </a:ext>
                </a:extLst>
              </a:tr>
              <a:tr h="156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</a:rPr>
                        <a:t>2015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86497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2321.9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4229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113.5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2004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281.8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525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73.8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89510085"/>
                  </a:ext>
                </a:extLst>
              </a:tr>
              <a:tr h="156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</a:rPr>
                        <a:t>2016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90139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2418.2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5228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140.3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2708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373.0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660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90.9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78784558"/>
                  </a:ext>
                </a:extLst>
              </a:tr>
              <a:tr h="156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2017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88610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2376.9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4841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129.9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3059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414.0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649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87.8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04839811"/>
                  </a:ext>
                </a:extLst>
              </a:tr>
              <a:tr h="156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</a:rPr>
                        <a:t>2018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76508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2053.1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4859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130.4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3217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429.1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779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103.9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03824081"/>
                  </a:ext>
                </a:extLst>
              </a:tr>
              <a:tr h="156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2019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77111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2072.8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5284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142.0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3269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431.9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817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107.9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54674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4451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2906</TotalTime>
  <Words>1113</Words>
  <Application>Microsoft Macintosh PowerPoint</Application>
  <PresentationFormat>On-screen Show (16:9)</PresentationFormat>
  <Paragraphs>275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Arial Narrow</vt:lpstr>
      <vt:lpstr>Calibri</vt:lpstr>
      <vt:lpstr>Calibri Light</vt:lpstr>
      <vt:lpstr>Sylfaen</vt:lpstr>
      <vt:lpstr>Times New Roman</vt:lpstr>
      <vt:lpstr>Wingdings</vt:lpstr>
      <vt:lpstr>Office Theme</vt:lpstr>
      <vt:lpstr>PowerPoint Presentation</vt:lpstr>
      <vt:lpstr>Health sector expenditures</vt:lpstr>
      <vt:lpstr>სერვისებით მოსახლეობის მოცვა </vt:lpstr>
      <vt:lpstr>სერვისების უტილიზაცია</vt:lpstr>
      <vt:lpstr>ფსიქიკური დახმარების პროგრამის ბიუჯეტი</vt:lpstr>
      <vt:lpstr>ფსიქიატრიული საწოლთა ფონდი</vt:lpstr>
      <vt:lpstr>ფსიქიკური ჯანმრთელობის სერვისებისთვის მწვავე და გრძელვადიანი მოვლის ინფრასტრუქტურის საჭიროება </vt:lpstr>
      <vt:lpstr>ფსიქიკური ჯანმრთელობის  სერვისებზე ხელმისაწვდომობა პრიორიტეტები  </vt:lpstr>
      <vt:lpstr>ფსიქიკური და ქცევითი აშლილობების გავრცელება, საქართველო</vt:lpstr>
      <vt:lpstr>ტუბერკულოზის შემთხვევათა მაჩვენებელი 100 000 მოსახლეზე  (2009-2019 წწ), საქართველო</vt:lpstr>
      <vt:lpstr>ტუბერკულოზის რეგისტრირებული შემთხვევები აბსოლუტურ რიცხვებში  2009-2019 საქართველო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SRA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Byram, Mary Beth</dc:creator>
  <cp:lastModifiedBy>Microsoft Office User</cp:lastModifiedBy>
  <cp:revision>233</cp:revision>
  <dcterms:created xsi:type="dcterms:W3CDTF">2016-06-09T19:37:31Z</dcterms:created>
  <dcterms:modified xsi:type="dcterms:W3CDTF">2020-06-13T09:25:53Z</dcterms:modified>
</cp:coreProperties>
</file>